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0" r:id="rId4"/>
    <p:sldId id="291" r:id="rId5"/>
    <p:sldId id="292" r:id="rId6"/>
    <p:sldId id="293" r:id="rId7"/>
    <p:sldId id="260" r:id="rId8"/>
    <p:sldId id="272" r:id="rId9"/>
    <p:sldId id="261" r:id="rId10"/>
    <p:sldId id="295" r:id="rId11"/>
    <p:sldId id="275" r:id="rId12"/>
    <p:sldId id="294" r:id="rId13"/>
    <p:sldId id="288" r:id="rId14"/>
    <p:sldId id="264" r:id="rId15"/>
    <p:sldId id="266" r:id="rId16"/>
    <p:sldId id="269" r:id="rId17"/>
    <p:sldId id="280" r:id="rId18"/>
    <p:sldId id="268" r:id="rId19"/>
    <p:sldId id="273"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1986" autoAdjust="0"/>
  </p:normalViewPr>
  <p:slideViewPr>
    <p:cSldViewPr snapToGrid="0">
      <p:cViewPr varScale="1">
        <p:scale>
          <a:sx n="57" d="100"/>
          <a:sy n="57" d="100"/>
        </p:scale>
        <p:origin x="163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C259-F682-41E0-97B7-48B79A4AF3DD}"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9637E-B128-4AB0-A26F-CBCD71BC4E39}" type="slidenum">
              <a:rPr lang="en-GB" smtClean="0"/>
              <a:t>‹#›</a:t>
            </a:fld>
            <a:endParaRPr lang="en-GB"/>
          </a:p>
        </p:txBody>
      </p:sp>
    </p:spTree>
    <p:extLst>
      <p:ext uri="{BB962C8B-B14F-4D97-AF65-F5344CB8AC3E}">
        <p14:creationId xmlns:p14="http://schemas.microsoft.com/office/powerpoint/2010/main" val="97783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7</a:t>
            </a:fld>
            <a:endParaRPr lang="en-GB"/>
          </a:p>
        </p:txBody>
      </p:sp>
    </p:spTree>
    <p:extLst>
      <p:ext uri="{BB962C8B-B14F-4D97-AF65-F5344CB8AC3E}">
        <p14:creationId xmlns:p14="http://schemas.microsoft.com/office/powerpoint/2010/main" val="87938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8</a:t>
            </a:fld>
            <a:endParaRPr lang="en-GB"/>
          </a:p>
        </p:txBody>
      </p:sp>
    </p:spTree>
    <p:extLst>
      <p:ext uri="{BB962C8B-B14F-4D97-AF65-F5344CB8AC3E}">
        <p14:creationId xmlns:p14="http://schemas.microsoft.com/office/powerpoint/2010/main" val="157267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12</a:t>
            </a:fld>
            <a:endParaRPr lang="en-GB"/>
          </a:p>
        </p:txBody>
      </p:sp>
    </p:spTree>
    <p:extLst>
      <p:ext uri="{BB962C8B-B14F-4D97-AF65-F5344CB8AC3E}">
        <p14:creationId xmlns:p14="http://schemas.microsoft.com/office/powerpoint/2010/main" val="369770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u="sng" dirty="0"/>
              <a:t>Routines in Key Stage 1</a:t>
            </a:r>
            <a:br>
              <a:rPr lang="en-GB" sz="2000" b="1" u="sng" dirty="0"/>
            </a:br>
            <a:r>
              <a:rPr lang="en-GB" sz="1200" dirty="0"/>
              <a:t>Ensure prompt arrival at school by 8:50 </a:t>
            </a:r>
            <a:br>
              <a:rPr lang="en-GB" sz="1200" dirty="0"/>
            </a:br>
            <a:r>
              <a:rPr lang="en-GB" sz="1200" dirty="0"/>
              <a:t/>
            </a:r>
            <a:br>
              <a:rPr lang="en-GB" sz="1200" dirty="0"/>
            </a:br>
            <a:r>
              <a:rPr lang="en-GB" sz="1200" dirty="0"/>
              <a:t>Ensure they have reading books, PE kits and a pencil case with their own equipment.</a:t>
            </a:r>
            <a:br>
              <a:rPr lang="en-GB" sz="1200" dirty="0"/>
            </a:br>
            <a:r>
              <a:rPr lang="en-GB" sz="1200" dirty="0"/>
              <a:t/>
            </a:r>
            <a:br>
              <a:rPr lang="en-GB" sz="1200" dirty="0"/>
            </a:br>
            <a:r>
              <a:rPr lang="en-GB" sz="1200" dirty="0"/>
              <a:t>They have a 15 minute morning break and a movement break in the afternoon.</a:t>
            </a:r>
            <a:br>
              <a:rPr lang="en-GB" sz="1200" dirty="0"/>
            </a:br>
            <a:r>
              <a:rPr lang="en-GB" sz="1200" dirty="0"/>
              <a:t/>
            </a:r>
            <a:br>
              <a:rPr lang="en-GB" sz="1200" dirty="0"/>
            </a:br>
            <a:r>
              <a:rPr lang="en-GB" sz="1200" dirty="0"/>
              <a:t>The day finishes at 3:15 pm so please be on time and if someone is collecting your child please let the office or class teacher know.</a:t>
            </a:r>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19</a:t>
            </a:fld>
            <a:endParaRPr lang="en-GB"/>
          </a:p>
        </p:txBody>
      </p:sp>
    </p:spTree>
    <p:extLst>
      <p:ext uri="{BB962C8B-B14F-4D97-AF65-F5344CB8AC3E}">
        <p14:creationId xmlns:p14="http://schemas.microsoft.com/office/powerpoint/2010/main" val="177477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83423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6170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91348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043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0418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9639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F1FA52-B21B-42B8-A5F4-14106C6BCD0B}" type="datetimeFigureOut">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4666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F1FA52-B21B-42B8-A5F4-14106C6BCD0B}" type="datetimeFigureOut">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40993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1FA52-B21B-42B8-A5F4-14106C6BCD0B}" type="datetimeFigureOut">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398507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7609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01152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7">
              <a:schemeClr val="accent1">
                <a:lumMod val="75000"/>
              </a:schemeClr>
            </a:gs>
            <a:gs pos="0">
              <a:schemeClr val="bg2">
                <a:lumMod val="40000"/>
                <a:lumOff val="60000"/>
              </a:schemeClr>
            </a:gs>
            <a:gs pos="84000">
              <a:schemeClr val="bg2">
                <a:lumMod val="40000"/>
                <a:lumOff val="6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1FA52-B21B-42B8-A5F4-14106C6BCD0B}"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8F20-5478-4044-AB6A-B9C6EB842034}" type="slidenum">
              <a:rPr lang="en-GB" smtClean="0"/>
              <a:t>‹#›</a:t>
            </a:fld>
            <a:endParaRPr lang="en-GB"/>
          </a:p>
        </p:txBody>
      </p:sp>
    </p:spTree>
    <p:extLst>
      <p:ext uri="{BB962C8B-B14F-4D97-AF65-F5344CB8AC3E}">
        <p14:creationId xmlns:p14="http://schemas.microsoft.com/office/powerpoint/2010/main" val="332021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comeandseere.co.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http://www.comeandseere.co.uk/assets/img/logo.png"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stmartinofporres.co.uk/Parents/Friends-of-St-Martin-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1888290"/>
            <a:ext cx="9144000" cy="2387600"/>
          </a:xfrm>
        </p:spPr>
        <p:txBody>
          <a:bodyPr>
            <a:normAutofit fontScale="90000"/>
          </a:bodyPr>
          <a:lstStyle/>
          <a:p>
            <a:r>
              <a:rPr lang="en-GB" sz="8800" b="1" dirty="0">
                <a:latin typeface="+mn-lt"/>
              </a:rPr>
              <a:t>Welcome to Reception </a:t>
            </a:r>
            <a:br>
              <a:rPr lang="en-GB" sz="8800" b="1" dirty="0">
                <a:latin typeface="+mn-lt"/>
              </a:rPr>
            </a:br>
            <a:r>
              <a:rPr lang="en-GB" sz="8800" b="1" dirty="0">
                <a:latin typeface="+mn-lt"/>
              </a:rPr>
              <a:t>Oak Class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6158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61" y="4343"/>
            <a:ext cx="9144000" cy="1772699"/>
          </a:xfrm>
        </p:spPr>
        <p:txBody>
          <a:bodyPr>
            <a:normAutofit/>
          </a:bodyPr>
          <a:lstStyle/>
          <a:p>
            <a:r>
              <a:rPr lang="en-GB" sz="3600" b="1" dirty="0">
                <a:latin typeface="+mn-lt"/>
              </a:rPr>
              <a:t>Literacy in Reception Class</a:t>
            </a:r>
            <a:br>
              <a:rPr lang="en-GB" sz="3600" b="1" dirty="0">
                <a:latin typeface="+mn-lt"/>
              </a:rPr>
            </a:br>
            <a:endParaRPr lang="en-GB" sz="3600" b="1"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bwMode="auto">
          <a:xfrm>
            <a:off x="10341022" y="5519803"/>
            <a:ext cx="1850978" cy="1372413"/>
          </a:xfrm>
          <a:prstGeom prst="rect">
            <a:avLst/>
          </a:prstGeom>
          <a:noFill/>
          <a:effectLst>
            <a:glow rad="520700">
              <a:schemeClr val="bg2">
                <a:lumMod val="60000"/>
                <a:lumOff val="40000"/>
                <a:alpha val="98000"/>
              </a:schemeClr>
            </a:glow>
            <a:softEdge rad="190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06273" y="1997839"/>
            <a:ext cx="9865788" cy="3889976"/>
          </a:xfrm>
          <a:prstGeom prst="rect">
            <a:avLst/>
          </a:prstGeom>
        </p:spPr>
        <p:txBody>
          <a:bodyPr wrap="square">
            <a:spAutoFit/>
          </a:bodyPr>
          <a:lstStyle/>
          <a:p>
            <a:pPr algn="just">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At St Martin of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Porres</a:t>
            </a:r>
            <a:r>
              <a:rPr lang="en-GB" sz="2400" dirty="0">
                <a:effectLst/>
                <a:latin typeface="Calibri" panose="020F0502020204030204" pitchFamily="34" charset="0"/>
                <a:ea typeface="Calibri" panose="020F0502020204030204" pitchFamily="34" charset="0"/>
                <a:cs typeface="Times New Roman" panose="02020603050405020304" pitchFamily="18" charset="0"/>
              </a:rPr>
              <a:t> Primary School, we use the Read Write Inc. (RWI) programme to get children off to a flying start with their literacy. Read Write Inc. Phonics is a method of teaching reading and writing, which is centred around learning the sounds of the letters (phonics) and then blending them together to read words. The children also learn to break down words into individual sounds in order to write them. We start teaching this scheme when children arrive into the Reception Class. Each day the children will learn a new single sound, then this progresses to 2-letter sounds and vowel sounds. You can see the order of the sounds at the bottom of this information leaflet.</a:t>
            </a:r>
          </a:p>
        </p:txBody>
      </p:sp>
      <p:pic>
        <p:nvPicPr>
          <p:cNvPr id="8" name="Picture 7" descr="Image result for english boo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0097" y="1045374"/>
            <a:ext cx="1593752" cy="1083711"/>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69283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9697" y="4259087"/>
            <a:ext cx="3836149" cy="2048555"/>
          </a:xfrm>
          <a:prstGeom prst="rect">
            <a:avLst/>
          </a:prstGeom>
        </p:spPr>
      </p:pic>
      <p:sp>
        <p:nvSpPr>
          <p:cNvPr id="3" name="Rectangle 2"/>
          <p:cNvSpPr/>
          <p:nvPr/>
        </p:nvSpPr>
        <p:spPr>
          <a:xfrm>
            <a:off x="4281928" y="872923"/>
            <a:ext cx="4963218" cy="646331"/>
          </a:xfrm>
          <a:prstGeom prst="rect">
            <a:avLst/>
          </a:prstGeom>
        </p:spPr>
        <p:txBody>
          <a:bodyPr wrap="none">
            <a:spAutoFit/>
          </a:bodyPr>
          <a:lstStyle/>
          <a:p>
            <a:pPr algn="ctr"/>
            <a:r>
              <a:rPr lang="en-GB" sz="3600" b="1" dirty="0"/>
              <a:t>Maths in Reception Class</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962293" y="2086286"/>
            <a:ext cx="8992708" cy="402336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Reception, we will be covering:</a:t>
            </a:r>
          </a:p>
          <a:p>
            <a:pPr marL="0" indent="0">
              <a:buFont typeface="Arial" panose="020B0604020202020204" pitchFamily="34" charset="0"/>
              <a:buNone/>
            </a:pPr>
            <a:endParaRPr lang="en-GB" dirty="0"/>
          </a:p>
          <a:p>
            <a:pPr>
              <a:buFontTx/>
              <a:buChar char="-"/>
            </a:pPr>
            <a:r>
              <a:rPr lang="en-GB" dirty="0"/>
              <a:t> Numbers up to 20 using poems, rhymes and songs to help the children have an interest in numbers</a:t>
            </a:r>
          </a:p>
          <a:p>
            <a:pPr>
              <a:buFontTx/>
              <a:buChar char="-"/>
            </a:pPr>
            <a:r>
              <a:rPr lang="en-GB" dirty="0"/>
              <a:t> We will be exploring numbers in our own environment and how maths links to our everyday life</a:t>
            </a:r>
          </a:p>
          <a:p>
            <a:pPr>
              <a:buFontTx/>
              <a:buChar char="-"/>
            </a:pPr>
            <a:r>
              <a:rPr lang="en-GB" dirty="0"/>
              <a:t> Recognising and naming 2D shapes</a:t>
            </a:r>
          </a:p>
          <a:p>
            <a:pPr>
              <a:buFontTx/>
              <a:buChar char="-"/>
            </a:pPr>
            <a:r>
              <a:rPr lang="en-GB" dirty="0"/>
              <a:t> Sequencing times and events</a:t>
            </a:r>
            <a:endParaRPr lang="en-GB" u="sng" dirty="0"/>
          </a:p>
          <a:p>
            <a:pPr>
              <a:buFontTx/>
              <a:buChar char="-"/>
            </a:pPr>
            <a:r>
              <a:rPr lang="en-GB" dirty="0"/>
              <a:t> Ordering items by weight and capacity</a:t>
            </a:r>
          </a:p>
          <a:p>
            <a:pPr>
              <a:buFontTx/>
              <a:buChar char="-"/>
            </a:pPr>
            <a:r>
              <a:rPr lang="en-GB" dirty="0"/>
              <a:t> Using positional language such as; behind, </a:t>
            </a:r>
          </a:p>
          <a:p>
            <a:pPr marL="0" indent="0">
              <a:buNone/>
            </a:pPr>
            <a:r>
              <a:rPr lang="en-GB" dirty="0"/>
              <a:t>    in front, next to</a:t>
            </a:r>
          </a:p>
          <a:p>
            <a:pPr>
              <a:buFontTx/>
              <a:buChar char="-"/>
            </a:pPr>
            <a:endParaRPr lang="en-GB"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392982" y="684573"/>
            <a:ext cx="1048385" cy="126174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90787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1943" y="978874"/>
            <a:ext cx="7474803" cy="646331"/>
          </a:xfrm>
          <a:prstGeom prst="rect">
            <a:avLst/>
          </a:prstGeom>
        </p:spPr>
        <p:txBody>
          <a:bodyPr wrap="none">
            <a:spAutoFit/>
          </a:bodyPr>
          <a:lstStyle/>
          <a:p>
            <a:r>
              <a:rPr lang="en-GB" sz="3600" b="1" dirty="0"/>
              <a:t>Religious </a:t>
            </a:r>
            <a:r>
              <a:rPr lang="en-GB" sz="3600" b="1" dirty="0" err="1"/>
              <a:t>Educaiton</a:t>
            </a:r>
            <a:r>
              <a:rPr lang="en-GB" sz="3600" b="1" dirty="0"/>
              <a:t> in Reception Class</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962293" y="2086286"/>
            <a:ext cx="8992708" cy="40233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the Autumn term, we will be covering:</a:t>
            </a:r>
          </a:p>
          <a:p>
            <a:pPr marL="0" indent="0">
              <a:buNone/>
            </a:pPr>
            <a:r>
              <a:rPr lang="en-GB" b="1" dirty="0">
                <a:effectLst/>
                <a:latin typeface="Calibri" panose="020F0502020204030204" pitchFamily="34" charset="0"/>
                <a:ea typeface="Calibri" panose="020F0502020204030204" pitchFamily="34" charset="0"/>
                <a:cs typeface="Calibri" panose="020F0502020204030204" pitchFamily="34" charset="0"/>
              </a:rPr>
              <a:t>Creation and covenant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The children will focus on how our world was created, how God loves us all, word and actions to the sign of the cross and how to look after the world around us.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effectLst/>
                <a:latin typeface="Calibri" panose="020F0502020204030204" pitchFamily="34" charset="0"/>
                <a:ea typeface="Calibri" panose="020F0502020204030204" pitchFamily="34" charset="0"/>
                <a:cs typeface="Calibri" panose="020F0502020204030204" pitchFamily="34" charset="0"/>
              </a:rPr>
              <a:t>Prophecy and promise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Focusing on the Christmas story, crating advent wreaths and understanding the meaning around them, the tradition of the crib and to retell the story of Jesus.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http://www.comeandseere.co.uk/assets/img/logo.png">
            <a:hlinkClick r:id="rId3"/>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346775" y="4205588"/>
            <a:ext cx="2309071" cy="2173178"/>
          </a:xfrm>
          <a:prstGeom prst="rect">
            <a:avLst/>
          </a:prstGeom>
          <a:noFill/>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71250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022" y="723425"/>
            <a:ext cx="8967135" cy="646331"/>
          </a:xfrm>
          <a:prstGeom prst="rect">
            <a:avLst/>
          </a:prstGeom>
        </p:spPr>
        <p:txBody>
          <a:bodyPr wrap="none">
            <a:spAutoFit/>
          </a:bodyPr>
          <a:lstStyle/>
          <a:p>
            <a:r>
              <a:rPr lang="en-GB" sz="3600" b="1" dirty="0"/>
              <a:t>Expressive Arts and Design in Reception Class</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1436244" y="1888290"/>
            <a:ext cx="9720073"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400" dirty="0"/>
              <a:t>In Reception, the children will be focusing on naming different coloured paints, pattern making, den and mask making, mark making and explaining the meanings behind their pieces of art.   </a:t>
            </a:r>
          </a:p>
        </p:txBody>
      </p:sp>
      <p:sp>
        <p:nvSpPr>
          <p:cNvPr id="11" name="Rectangle 10"/>
          <p:cNvSpPr/>
          <p:nvPr/>
        </p:nvSpPr>
        <p:spPr>
          <a:xfrm>
            <a:off x="1436244" y="4060213"/>
            <a:ext cx="8992712" cy="1938992"/>
          </a:xfrm>
          <a:prstGeom prst="rect">
            <a:avLst/>
          </a:prstGeom>
        </p:spPr>
        <p:txBody>
          <a:bodyPr wrap="square">
            <a:spAutoFit/>
          </a:bodyPr>
          <a:lstStyle/>
          <a:p>
            <a:pPr algn="just"/>
            <a:r>
              <a:rPr lang="en-GB" sz="2400" dirty="0"/>
              <a:t>In Reception, the children will be learning about body parts and senses, different seasons, family, people who help us in the community, animals, their habitats and how to look after them. Finally, exploring animals from around the world and how they are similar and different to animals the children know.</a:t>
            </a:r>
          </a:p>
        </p:txBody>
      </p:sp>
      <p:sp>
        <p:nvSpPr>
          <p:cNvPr id="12" name="Rectangle 11"/>
          <p:cNvSpPr/>
          <p:nvPr/>
        </p:nvSpPr>
        <p:spPr>
          <a:xfrm>
            <a:off x="1659468" y="3212107"/>
            <a:ext cx="9346588" cy="646331"/>
          </a:xfrm>
          <a:prstGeom prst="rect">
            <a:avLst/>
          </a:prstGeom>
        </p:spPr>
        <p:txBody>
          <a:bodyPr wrap="square">
            <a:spAutoFit/>
          </a:bodyPr>
          <a:lstStyle/>
          <a:p>
            <a:r>
              <a:rPr lang="en-GB" sz="3600" b="1" dirty="0"/>
              <a:t>Understanding the World in Reception Class</a:t>
            </a:r>
            <a:endParaRPr lang="en-GB" sz="36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10142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242213"/>
            <a:ext cx="9144000" cy="1744823"/>
          </a:xfrm>
        </p:spPr>
        <p:txBody>
          <a:bodyPr>
            <a:normAutofit/>
          </a:bodyPr>
          <a:lstStyle/>
          <a:p>
            <a:r>
              <a:rPr lang="en-GB" sz="3600" b="1" dirty="0">
                <a:latin typeface="+mn-lt"/>
              </a:rPr>
              <a:t>End of Reception Class Expectations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2732699" y="1502610"/>
            <a:ext cx="6829425" cy="469499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6989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3842"/>
            <a:ext cx="9144000" cy="1365746"/>
          </a:xfrm>
        </p:spPr>
        <p:txBody>
          <a:bodyPr>
            <a:noAutofit/>
          </a:bodyPr>
          <a:lstStyle/>
          <a:p>
            <a:r>
              <a:rPr lang="en-GB" sz="3600" b="1" dirty="0">
                <a:latin typeface="+mn-lt"/>
              </a:rPr>
              <a:t>PE in Reception Class</a:t>
            </a:r>
            <a:r>
              <a:rPr lang="en-GB" sz="3600" b="1" u="sng" dirty="0">
                <a:latin typeface="+mn-lt"/>
              </a:rPr>
              <a:t/>
            </a:r>
            <a:br>
              <a:rPr lang="en-GB" sz="3600" b="1" u="sng" dirty="0">
                <a:latin typeface="+mn-lt"/>
              </a:rPr>
            </a:br>
            <a:r>
              <a:rPr lang="en-GB" sz="3600" b="1" u="sng" dirty="0">
                <a:latin typeface="+mn-lt"/>
              </a:rPr>
              <a:t/>
            </a:r>
            <a:br>
              <a:rPr lang="en-GB" sz="3600" b="1" u="sng" dirty="0">
                <a:latin typeface="+mn-lt"/>
              </a:rPr>
            </a:br>
            <a:endParaRPr lang="en-GB" sz="3600"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24000" y="2505855"/>
            <a:ext cx="9779430" cy="2554545"/>
          </a:xfrm>
          <a:prstGeom prst="rect">
            <a:avLst/>
          </a:prstGeom>
          <a:noFill/>
        </p:spPr>
        <p:txBody>
          <a:bodyPr wrap="square" rtlCol="0">
            <a:spAutoFit/>
          </a:bodyPr>
          <a:lstStyle/>
          <a:p>
            <a:r>
              <a:rPr lang="en-GB" sz="3200" dirty="0"/>
              <a:t>Mondays and Tuesdays. </a:t>
            </a:r>
          </a:p>
          <a:p>
            <a:endParaRPr lang="en-GB" sz="3200" dirty="0"/>
          </a:p>
          <a:p>
            <a:r>
              <a:rPr lang="en-GB" sz="3200" dirty="0"/>
              <a:t>On these days please can your child come into school in their PE uniform, black trainers and hair tied back for safety reasons. </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83243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5"/>
            <a:ext cx="9144000" cy="4675451"/>
          </a:xfrm>
        </p:spPr>
        <p:txBody>
          <a:bodyPr>
            <a:noAutofit/>
          </a:bodyPr>
          <a:lstStyle/>
          <a:p>
            <a:pPr algn="l"/>
            <a:r>
              <a:rPr lang="en-GB" sz="3600" b="1" dirty="0">
                <a:latin typeface="+mn-lt"/>
              </a:rPr>
              <a:t>Enrichment Opportunities in Reception Class</a:t>
            </a:r>
            <a:r>
              <a:rPr lang="en-GB" sz="3600" b="1" u="sng" dirty="0">
                <a:latin typeface="+mn-lt"/>
              </a:rPr>
              <a:t/>
            </a:r>
            <a:br>
              <a:rPr lang="en-GB" sz="3600" b="1" u="sng" dirty="0">
                <a:latin typeface="+mn-lt"/>
              </a:rPr>
            </a:br>
            <a:r>
              <a:rPr lang="en-GB" sz="3600" b="1" u="sng" dirty="0">
                <a:latin typeface="+mn-lt"/>
              </a:rPr>
              <a:t/>
            </a:r>
            <a:br>
              <a:rPr lang="en-GB" sz="3600" b="1" u="sng" dirty="0">
                <a:latin typeface="+mn-lt"/>
              </a:rPr>
            </a:br>
            <a:r>
              <a:rPr lang="en-GB" sz="3600" b="1" u="sng" dirty="0">
                <a:latin typeface="+mn-lt"/>
              </a:rPr>
              <a:t/>
            </a:r>
            <a:br>
              <a:rPr lang="en-GB" sz="3600" b="1" u="sng" dirty="0">
                <a:latin typeface="+mn-lt"/>
              </a:rPr>
            </a:br>
            <a:r>
              <a:rPr lang="en-GB" sz="3600" dirty="0">
                <a:latin typeface="+mn-lt"/>
              </a:rPr>
              <a:t>We will be hoping to go on some trips after the Christmas break, according to the topics that the children will be focusing on. </a:t>
            </a:r>
            <a:br>
              <a:rPr lang="en-GB" sz="3600" dirty="0">
                <a:latin typeface="+mn-lt"/>
              </a:rPr>
            </a:br>
            <a:r>
              <a:rPr lang="en-GB" sz="3600" dirty="0">
                <a:latin typeface="+mn-lt"/>
              </a:rPr>
              <a:t/>
            </a:r>
            <a:br>
              <a:rPr lang="en-GB" sz="3600" dirty="0">
                <a:latin typeface="+mn-lt"/>
              </a:rPr>
            </a:br>
            <a:r>
              <a:rPr lang="en-GB" sz="3600" dirty="0">
                <a:latin typeface="+mn-lt"/>
              </a:rPr>
              <a:t>When the trips are being organised, any volunteers to accompany the class would be greatly appreciated. </a:t>
            </a: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49116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612984"/>
            <a:ext cx="9144000" cy="777418"/>
          </a:xfrm>
        </p:spPr>
        <p:txBody>
          <a:bodyPr>
            <a:noAutofit/>
          </a:bodyPr>
          <a:lstStyle/>
          <a:p>
            <a:r>
              <a:rPr lang="en-GB" sz="3600" b="1" dirty="0">
                <a:latin typeface="+mn-lt"/>
              </a:rPr>
              <a:t>Home Learning in Reception </a:t>
            </a:r>
            <a:r>
              <a:rPr lang="en-GB" sz="3600" b="1" dirty="0" smtClean="0">
                <a:latin typeface="+mn-lt"/>
              </a:rPr>
              <a:t>Class</a:t>
            </a:r>
            <a:endParaRPr lang="en-GB" sz="4800" b="1"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1221303" y="1715326"/>
            <a:ext cx="9315796" cy="466344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u="sng" dirty="0"/>
          </a:p>
          <a:p>
            <a:pPr algn="l"/>
            <a:r>
              <a:rPr lang="en-GB" sz="1900" b="1" dirty="0"/>
              <a:t>Reception Homework:</a:t>
            </a:r>
            <a:endParaRPr lang="en-GB" sz="1900" dirty="0"/>
          </a:p>
          <a:p>
            <a:pPr algn="l"/>
            <a:r>
              <a:rPr lang="en-GB" sz="1900" dirty="0"/>
              <a:t>Children are expected to read at home with their parents or carers. Please write the date, title of the book, page numbers read and any comments you wish to write in the reading journal.</a:t>
            </a:r>
          </a:p>
          <a:p>
            <a:pPr algn="l"/>
            <a:r>
              <a:rPr lang="en-GB" sz="1900" dirty="0"/>
              <a:t>In the Autumn term the children will not have formal written homework however they may be set creative or physical tasks to carry out over the weekend. Any pictures of your child completing the tasks set would be appreciated. These can be uploaded onto Tapestry.</a:t>
            </a:r>
          </a:p>
          <a:p>
            <a:pPr algn="l"/>
            <a:endParaRPr lang="en-GB" sz="1900" dirty="0"/>
          </a:p>
          <a:p>
            <a:pPr algn="l"/>
            <a:r>
              <a:rPr lang="en-GB" sz="1900" dirty="0"/>
              <a:t>After Christmas:</a:t>
            </a:r>
          </a:p>
          <a:p>
            <a:pPr algn="l"/>
            <a:r>
              <a:rPr lang="en-GB" sz="1900" dirty="0"/>
              <a:t>Each week we will alternate with an English and maths activity.</a:t>
            </a:r>
          </a:p>
          <a:p>
            <a:pPr algn="l"/>
            <a:r>
              <a:rPr lang="en-GB" sz="1900" dirty="0"/>
              <a:t>A Phonics/English or maths activity will be set on a Friday and due in on Monday.</a:t>
            </a:r>
          </a:p>
          <a:p>
            <a:pPr algn="l"/>
            <a:r>
              <a:rPr lang="en-GB" sz="1900" dirty="0"/>
              <a:t>R.E homework will be set once per topic. </a:t>
            </a:r>
          </a:p>
          <a:p>
            <a:pPr algn="l"/>
            <a:r>
              <a:rPr lang="en-GB" sz="1900" dirty="0"/>
              <a:t>The children’s homework will not always be written based, some may include exploring and taking pictures which would need to be uploaded onto their google classroom account.</a:t>
            </a:r>
          </a:p>
          <a:p>
            <a:pPr algn="l"/>
            <a:r>
              <a:rPr lang="en-GB" sz="1900" dirty="0"/>
              <a:t>If you are unable to complete any homework, please let me know and it is never an issue to hand in the homework on a different day if needed. </a:t>
            </a:r>
          </a:p>
          <a:p>
            <a:endParaRPr lang="en-GB" dirty="0"/>
          </a:p>
          <a:p>
            <a:endParaRPr lang="en-GB" dirty="0"/>
          </a:p>
        </p:txBody>
      </p:sp>
      <p:pic>
        <p:nvPicPr>
          <p:cNvPr id="8" name="Picture 7" descr="Image result for home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98683">
            <a:off x="9420061" y="3862928"/>
            <a:ext cx="2223319" cy="368237"/>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67575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942" y="517793"/>
            <a:ext cx="9144000" cy="1498003"/>
          </a:xfrm>
        </p:spPr>
        <p:txBody>
          <a:bodyPr>
            <a:normAutofit fontScale="90000"/>
          </a:bodyPr>
          <a:lstStyle/>
          <a:p>
            <a:r>
              <a:rPr lang="en-GB" sz="3600" b="1" dirty="0">
                <a:latin typeface="+mn-lt"/>
              </a:rPr>
              <a:t>Supporting your child at home in Reception </a:t>
            </a:r>
            <a:r>
              <a:rPr lang="en-GB" sz="3600" b="1" dirty="0" smtClean="0">
                <a:latin typeface="+mn-lt"/>
              </a:rPr>
              <a:t>Class</a:t>
            </a:r>
            <a:r>
              <a:rPr lang="en-GB" sz="4800" b="1" dirty="0">
                <a:latin typeface="XCCW Joined 12a" panose="03050602040000000000" pitchFamily="66" charset="0"/>
              </a:rPr>
              <a:t/>
            </a:r>
            <a:br>
              <a:rPr lang="en-GB" sz="4800" b="1" dirty="0">
                <a:latin typeface="XCCW Joined 12a" panose="03050602040000000000" pitchFamily="66" charset="0"/>
              </a:rPr>
            </a:br>
            <a:endParaRPr lang="en-GB" sz="4800" b="1"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10756" y="1878302"/>
            <a:ext cx="9779430" cy="3539430"/>
          </a:xfrm>
          <a:prstGeom prst="rect">
            <a:avLst/>
          </a:prstGeom>
          <a:noFill/>
        </p:spPr>
        <p:txBody>
          <a:bodyPr wrap="square" rtlCol="0">
            <a:spAutoFit/>
          </a:bodyPr>
          <a:lstStyle/>
          <a:p>
            <a:r>
              <a:rPr lang="en-GB" sz="2800" dirty="0"/>
              <a:t>When your child is set a reading task please support them with sounding out the letters phonetically, as this is the way we are teaching your child to read in school.</a:t>
            </a:r>
          </a:p>
          <a:p>
            <a:endParaRPr lang="en-GB" sz="2800" dirty="0"/>
          </a:p>
          <a:p>
            <a:r>
              <a:rPr lang="en-GB" sz="2800" dirty="0"/>
              <a:t>When they are given a homework task please help them to complete the task, if you can not complete the homework task please just let me know.</a:t>
            </a:r>
          </a:p>
          <a:p>
            <a:endParaRPr lang="en-GB" sz="28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749049" y="705087"/>
            <a:ext cx="1123414" cy="1123414"/>
          </a:xfrm>
          <a:prstGeom prst="rect">
            <a:avLst/>
          </a:prstGeom>
          <a:noFill/>
          <a:ln>
            <a:noFill/>
          </a:ln>
        </p:spPr>
      </p:pic>
    </p:spTree>
    <p:extLst>
      <p:ext uri="{BB962C8B-B14F-4D97-AF65-F5344CB8AC3E}">
        <p14:creationId xmlns:p14="http://schemas.microsoft.com/office/powerpoint/2010/main" val="2261055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562" y="285386"/>
            <a:ext cx="9144000" cy="1423281"/>
          </a:xfrm>
        </p:spPr>
        <p:txBody>
          <a:bodyPr>
            <a:noAutofit/>
          </a:bodyPr>
          <a:lstStyle/>
          <a:p>
            <a:r>
              <a:rPr lang="en-GB" sz="3600" b="1" dirty="0">
                <a:latin typeface="+mn-lt"/>
              </a:rPr>
              <a:t>Routines in Key Stage </a:t>
            </a:r>
            <a:r>
              <a:rPr lang="en-GB" sz="3600" b="1" dirty="0" smtClean="0">
                <a:latin typeface="+mn-lt"/>
              </a:rPr>
              <a:t>EYFS</a:t>
            </a:r>
            <a:r>
              <a:rPr lang="en-GB" sz="4400" b="1" dirty="0">
                <a:latin typeface="XCCW Joined 12a" panose="03050602040000000000" pitchFamily="66" charset="0"/>
              </a:rPr>
              <a:t/>
            </a:r>
            <a:br>
              <a:rPr lang="en-GB" sz="4400" b="1" dirty="0">
                <a:latin typeface="XCCW Joined 12a" panose="03050602040000000000" pitchFamily="66" charset="0"/>
              </a:rPr>
            </a:br>
            <a:endParaRPr lang="en-GB" sz="4400" b="1" dirty="0">
              <a:latin typeface="XCCW Joined 12a" panose="03050602040000000000" pitchFamily="66" charset="0"/>
            </a:endParaRPr>
          </a:p>
        </p:txBody>
      </p:sp>
      <p:sp>
        <p:nvSpPr>
          <p:cNvPr id="5" name="Rectangle 4"/>
          <p:cNvSpPr/>
          <p:nvPr/>
        </p:nvSpPr>
        <p:spPr>
          <a:xfrm>
            <a:off x="495855" y="202019"/>
            <a:ext cx="11159991" cy="65730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7046" y="2036990"/>
            <a:ext cx="8710287" cy="3170099"/>
          </a:xfrm>
          <a:prstGeom prst="rect">
            <a:avLst/>
          </a:prstGeom>
          <a:noFill/>
        </p:spPr>
        <p:txBody>
          <a:bodyPr wrap="square" rtlCol="0">
            <a:spAutoFit/>
          </a:bodyPr>
          <a:lstStyle/>
          <a:p>
            <a:pPr marL="342900" indent="-342900">
              <a:buFont typeface="Arial" panose="020B0604020202020204" pitchFamily="34" charset="0"/>
              <a:buChar char="•"/>
            </a:pPr>
            <a:r>
              <a:rPr lang="en-GB" sz="4000" dirty="0"/>
              <a:t>The school day starts at 8:45 (soft start)</a:t>
            </a:r>
          </a:p>
          <a:p>
            <a:pPr marL="342900" indent="-342900">
              <a:buFont typeface="Arial" panose="020B0604020202020204" pitchFamily="34" charset="0"/>
              <a:buChar char="•"/>
            </a:pPr>
            <a:r>
              <a:rPr lang="en-GB" sz="4000" dirty="0"/>
              <a:t>The register is taken at 9:00</a:t>
            </a:r>
          </a:p>
          <a:p>
            <a:pPr marL="342900" indent="-342900">
              <a:buFont typeface="Arial" panose="020B0604020202020204" pitchFamily="34" charset="0"/>
              <a:buChar char="•"/>
            </a:pPr>
            <a:r>
              <a:rPr lang="en-GB" sz="4000" dirty="0"/>
              <a:t>Break time is 10:30-10:45</a:t>
            </a:r>
          </a:p>
          <a:p>
            <a:pPr marL="342900" indent="-342900">
              <a:buFont typeface="Arial" panose="020B0604020202020204" pitchFamily="34" charset="0"/>
              <a:buChar char="•"/>
            </a:pPr>
            <a:r>
              <a:rPr lang="en-GB" sz="4000" dirty="0"/>
              <a:t>Lunch time is 11:55 – 1:00</a:t>
            </a:r>
          </a:p>
          <a:p>
            <a:pPr marL="342900" indent="-342900">
              <a:buFont typeface="Arial" panose="020B0604020202020204" pitchFamily="34" charset="0"/>
              <a:buChar char="•"/>
            </a:pPr>
            <a:r>
              <a:rPr lang="en-GB" sz="4000" dirty="0"/>
              <a:t>End of the day is 3:15pm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704646" y="388642"/>
            <a:ext cx="1123414" cy="1123414"/>
          </a:xfrm>
          <a:prstGeom prst="rect">
            <a:avLst/>
          </a:prstGeom>
          <a:noFill/>
          <a:ln>
            <a:noFill/>
          </a:ln>
        </p:spPr>
      </p:pic>
    </p:spTree>
    <p:extLst>
      <p:ext uri="{BB962C8B-B14F-4D97-AF65-F5344CB8AC3E}">
        <p14:creationId xmlns:p14="http://schemas.microsoft.com/office/powerpoint/2010/main" val="31897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74" y="2484407"/>
            <a:ext cx="10931226" cy="2876965"/>
          </a:xfrm>
        </p:spPr>
        <p:txBody>
          <a:bodyPr>
            <a:normAutofit fontScale="90000"/>
          </a:bodyPr>
          <a:lstStyle/>
          <a:p>
            <a:pPr algn="l">
              <a:lnSpc>
                <a:spcPct val="130000"/>
              </a:lnSpc>
              <a:spcBef>
                <a:spcPts val="0"/>
              </a:spcBef>
            </a:pPr>
            <a:r>
              <a:rPr lang="en-GB" b="1" u="sng" dirty="0">
                <a:latin typeface="XCCW Joined 12a" panose="03050602040000000000" pitchFamily="66" charset="0"/>
              </a:rPr>
              <a:t/>
            </a:r>
            <a:br>
              <a:rPr lang="en-GB" b="1" u="sng" dirty="0">
                <a:latin typeface="XCCW Joined 12a" panose="03050602040000000000" pitchFamily="66" charset="0"/>
              </a:rPr>
            </a:br>
            <a:r>
              <a:rPr lang="en-GB" b="1" u="sng" dirty="0">
                <a:latin typeface="XCCW Joined 12a" panose="03050602040000000000" pitchFamily="66" charset="0"/>
              </a:rPr>
              <a:t/>
            </a:r>
            <a:br>
              <a:rPr lang="en-GB" b="1" u="sng" dirty="0">
                <a:latin typeface="XCCW Joined 12a" panose="03050602040000000000" pitchFamily="66" charset="0"/>
              </a:rPr>
            </a:br>
            <a:r>
              <a:rPr lang="en-GB" sz="4000" b="1" u="sng" dirty="0">
                <a:latin typeface="XCCW Joined 12a" panose="03050602040000000000" pitchFamily="66" charset="0"/>
              </a:rPr>
              <a:t/>
            </a:r>
            <a:br>
              <a:rPr lang="en-GB" sz="4000" b="1" u="sng" dirty="0">
                <a:latin typeface="XCCW Joined 12a" panose="03050602040000000000" pitchFamily="66" charset="0"/>
              </a:rPr>
            </a:br>
            <a:r>
              <a:rPr lang="en-GB" sz="4000" b="1" dirty="0">
                <a:latin typeface="+mn-lt"/>
              </a:rPr>
              <a:t>Class teacher </a:t>
            </a:r>
            <a:r>
              <a:rPr lang="en-GB" sz="4000" dirty="0"/>
              <a:t>– M</a:t>
            </a:r>
            <a:r>
              <a:rPr lang="en-GB" sz="4000" dirty="0">
                <a:latin typeface="+mn-lt"/>
              </a:rPr>
              <a:t>iss McEneaney</a:t>
            </a:r>
            <a:br>
              <a:rPr lang="en-GB" sz="4000" dirty="0">
                <a:latin typeface="+mn-lt"/>
              </a:rPr>
            </a:br>
            <a:r>
              <a:rPr lang="en-GB" sz="4000" b="1" dirty="0">
                <a:latin typeface="+mn-lt"/>
              </a:rPr>
              <a:t>Support staff </a:t>
            </a:r>
            <a:r>
              <a:rPr lang="en-GB" sz="4000" dirty="0">
                <a:latin typeface="+mn-lt"/>
              </a:rPr>
              <a:t>– Mrs </a:t>
            </a:r>
            <a:r>
              <a:rPr lang="en-GB" sz="4000" dirty="0" err="1">
                <a:latin typeface="+mn-lt"/>
              </a:rPr>
              <a:t>Hindle</a:t>
            </a:r>
            <a:r>
              <a:rPr lang="en-GB" sz="4000" dirty="0">
                <a:latin typeface="+mn-lt"/>
              </a:rPr>
              <a:t/>
            </a:r>
            <a:br>
              <a:rPr lang="en-GB" sz="4000" dirty="0">
                <a:latin typeface="+mn-lt"/>
              </a:rPr>
            </a:br>
            <a:endParaRPr lang="en-GB" sz="5300" dirty="0">
              <a:latin typeface="XCCW Joined 12a" panose="03050602040000000000" pitchFamily="66" charset="0"/>
            </a:endParaRPr>
          </a:p>
        </p:txBody>
      </p:sp>
      <p:sp>
        <p:nvSpPr>
          <p:cNvPr id="5" name="Rectangle 4"/>
          <p:cNvSpPr/>
          <p:nvPr/>
        </p:nvSpPr>
        <p:spPr>
          <a:xfrm>
            <a:off x="638978" y="717955"/>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3" name="TextBox 2"/>
          <p:cNvSpPr txBox="1"/>
          <p:nvPr/>
        </p:nvSpPr>
        <p:spPr>
          <a:xfrm>
            <a:off x="2163398" y="992280"/>
            <a:ext cx="7705956" cy="769441"/>
          </a:xfrm>
          <a:prstGeom prst="rect">
            <a:avLst/>
          </a:prstGeom>
          <a:noFill/>
        </p:spPr>
        <p:txBody>
          <a:bodyPr wrap="none" rtlCol="0">
            <a:spAutoFit/>
          </a:bodyPr>
          <a:lstStyle/>
          <a:p>
            <a:r>
              <a:rPr lang="en-GB" sz="4400" b="1" dirty="0"/>
              <a:t>Staff working with your children</a:t>
            </a:r>
            <a:endParaRPr lang="en-GB" sz="44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7567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3100"/>
            <a:ext cx="9144000" cy="2387600"/>
          </a:xfrm>
        </p:spPr>
        <p:txBody>
          <a:bodyPr>
            <a:normAutofit fontScale="90000"/>
          </a:bodyPr>
          <a:lstStyle/>
          <a:p>
            <a:r>
              <a:rPr lang="en-GB" b="1" dirty="0">
                <a:latin typeface="+mn-lt"/>
              </a:rPr>
              <a:t>Thank you for your </a:t>
            </a:r>
            <a:r>
              <a:rPr lang="en-GB" b="1" dirty="0" smtClean="0">
                <a:latin typeface="+mn-lt"/>
              </a:rPr>
              <a:t>time</a:t>
            </a:r>
            <a:r>
              <a:rPr lang="en-GB" b="1" dirty="0">
                <a:latin typeface="+mn-lt"/>
              </a:rPr>
              <a:t/>
            </a:r>
            <a:br>
              <a:rPr lang="en-GB" b="1" dirty="0">
                <a:latin typeface="+mn-lt"/>
              </a:rPr>
            </a:br>
            <a:r>
              <a:rPr lang="en-GB" b="1" dirty="0">
                <a:latin typeface="+mn-lt"/>
              </a:rPr>
              <a:t/>
            </a:r>
            <a:br>
              <a:rPr lang="en-GB" b="1" dirty="0">
                <a:latin typeface="+mn-lt"/>
              </a:rPr>
            </a:br>
            <a:r>
              <a:rPr lang="en-GB" b="1" dirty="0">
                <a:latin typeface="+mn-lt"/>
              </a:rPr>
              <a:t>Any questions?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26858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506" y="-379044"/>
            <a:ext cx="9144000" cy="2387600"/>
          </a:xfrm>
        </p:spPr>
        <p:txBody>
          <a:bodyPr>
            <a:normAutofit/>
          </a:bodyPr>
          <a:lstStyle/>
          <a:p>
            <a:r>
              <a:rPr lang="en-GB" sz="5400" b="1" dirty="0">
                <a:latin typeface="+mn-lt"/>
                <a:cs typeface="Calibri Light" panose="020F0302020204030204" pitchFamily="34" charset="0"/>
              </a:rPr>
              <a:t>School Mission Statement</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4" name="TextBox 3"/>
          <p:cNvSpPr txBox="1"/>
          <p:nvPr/>
        </p:nvSpPr>
        <p:spPr>
          <a:xfrm>
            <a:off x="745552" y="2390661"/>
            <a:ext cx="10803720" cy="2308324"/>
          </a:xfrm>
          <a:prstGeom prst="rect">
            <a:avLst/>
          </a:prstGeom>
          <a:noFill/>
        </p:spPr>
        <p:txBody>
          <a:bodyPr wrap="square" rtlCol="0">
            <a:spAutoFit/>
          </a:bodyPr>
          <a:lstStyle/>
          <a:p>
            <a:pPr algn="ctr"/>
            <a:r>
              <a:rPr lang="en-GB" sz="3600" i="1" dirty="0">
                <a:cs typeface="Calibri Light" panose="020F0302020204030204" pitchFamily="34" charset="0"/>
              </a:rPr>
              <a:t>Growing in knowledge and in the love of Jesus.</a:t>
            </a:r>
          </a:p>
          <a:p>
            <a:endParaRPr lang="en-GB" sz="3600" dirty="0">
              <a:cs typeface="Calibri Light" panose="020F0302020204030204" pitchFamily="34" charset="0"/>
            </a:endParaRPr>
          </a:p>
          <a:p>
            <a:pPr algn="ctr"/>
            <a:r>
              <a:rPr lang="en-GB" sz="3600" dirty="0">
                <a:cs typeface="Calibri Light" panose="020F0302020204030204" pitchFamily="34" charset="0"/>
              </a:rPr>
              <a:t>This underpins all that we do at St. Martin of </a:t>
            </a:r>
            <a:r>
              <a:rPr lang="en-GB" sz="3600" dirty="0" err="1">
                <a:cs typeface="Calibri Light" panose="020F0302020204030204" pitchFamily="34" charset="0"/>
              </a:rPr>
              <a:t>Porres</a:t>
            </a:r>
            <a:r>
              <a:rPr lang="en-GB" sz="3600" dirty="0">
                <a:cs typeface="Calibri Light" panose="020F0302020204030204" pitchFamily="34" charset="0"/>
              </a:rPr>
              <a:t> Catholic Primary School</a:t>
            </a:r>
            <a:r>
              <a:rPr lang="en-GB" sz="3600" dirty="0"/>
              <a:t>.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49382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506" y="-379044"/>
            <a:ext cx="9144000" cy="2387600"/>
          </a:xfrm>
        </p:spPr>
        <p:txBody>
          <a:bodyPr>
            <a:normAutofit/>
          </a:bodyPr>
          <a:lstStyle/>
          <a:p>
            <a:r>
              <a:rPr lang="en-GB" sz="5400" b="1" dirty="0">
                <a:latin typeface="Calibri Light" panose="020F0302020204030204" pitchFamily="34" charset="0"/>
                <a:cs typeface="Calibri Light" panose="020F0302020204030204" pitchFamily="34" charset="0"/>
              </a:rPr>
              <a:t>School Mission</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4" name="TextBox 3"/>
          <p:cNvSpPr txBox="1"/>
          <p:nvPr/>
        </p:nvSpPr>
        <p:spPr>
          <a:xfrm>
            <a:off x="745552" y="2390661"/>
            <a:ext cx="10803720" cy="1754326"/>
          </a:xfrm>
          <a:prstGeom prst="rect">
            <a:avLst/>
          </a:prstGeom>
          <a:noFill/>
        </p:spPr>
        <p:txBody>
          <a:bodyPr wrap="square" rtlCol="0">
            <a:spAutoFit/>
          </a:bodyPr>
          <a:lstStyle/>
          <a:p>
            <a:pPr algn="ctr"/>
            <a:r>
              <a:rPr lang="en-GB" sz="3600" dirty="0"/>
              <a:t>With our school Mission Statement we are all one family.  We show this with our school uniform which we hope the children wear with pride. </a:t>
            </a:r>
          </a:p>
        </p:txBody>
      </p:sp>
      <p:sp>
        <p:nvSpPr>
          <p:cNvPr id="3" name="TextBox 2"/>
          <p:cNvSpPr txBox="1"/>
          <p:nvPr/>
        </p:nvSpPr>
        <p:spPr>
          <a:xfrm>
            <a:off x="6147412" y="5848715"/>
            <a:ext cx="7537622" cy="369332"/>
          </a:xfrm>
          <a:prstGeom prst="rect">
            <a:avLst/>
          </a:prstGeom>
          <a:noFill/>
        </p:spPr>
        <p:txBody>
          <a:bodyPr wrap="square" rtlCol="0">
            <a:spAutoFit/>
          </a:bodyPr>
          <a:lstStyle/>
          <a:p>
            <a:r>
              <a:rPr lang="en-GB" dirty="0"/>
              <a:t>https://www.stmartinofporres.co.uk/School-Uniform/</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86401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3" name="TextBox 2"/>
          <p:cNvSpPr txBox="1"/>
          <p:nvPr/>
        </p:nvSpPr>
        <p:spPr>
          <a:xfrm>
            <a:off x="6147412" y="5848715"/>
            <a:ext cx="7537622" cy="369332"/>
          </a:xfrm>
          <a:prstGeom prst="rect">
            <a:avLst/>
          </a:prstGeom>
          <a:noFill/>
        </p:spPr>
        <p:txBody>
          <a:bodyPr wrap="square" rtlCol="0">
            <a:spAutoFit/>
          </a:bodyPr>
          <a:lstStyle/>
          <a:p>
            <a:r>
              <a:rPr lang="en-GB" dirty="0"/>
              <a:t>https://www.stmartinofporres.co.uk/School-Uniform/</a:t>
            </a:r>
          </a:p>
        </p:txBody>
      </p:sp>
      <p:pic>
        <p:nvPicPr>
          <p:cNvPr id="7" name="Picture 6"/>
          <p:cNvPicPr>
            <a:picLocks noChangeAspect="1"/>
          </p:cNvPicPr>
          <p:nvPr/>
        </p:nvPicPr>
        <p:blipFill>
          <a:blip r:embed="rId3"/>
          <a:stretch>
            <a:fillRect/>
          </a:stretch>
        </p:blipFill>
        <p:spPr>
          <a:xfrm>
            <a:off x="2177480" y="698637"/>
            <a:ext cx="2638793" cy="5334744"/>
          </a:xfrm>
          <a:prstGeom prst="rect">
            <a:avLst/>
          </a:prstGeom>
        </p:spPr>
      </p:pic>
      <p:pic>
        <p:nvPicPr>
          <p:cNvPr id="9" name="Picture 8"/>
          <p:cNvPicPr>
            <a:picLocks noChangeAspect="1"/>
          </p:cNvPicPr>
          <p:nvPr/>
        </p:nvPicPr>
        <p:blipFill>
          <a:blip r:embed="rId4"/>
          <a:stretch>
            <a:fillRect/>
          </a:stretch>
        </p:blipFill>
        <p:spPr>
          <a:xfrm>
            <a:off x="5249790" y="742603"/>
            <a:ext cx="2857899" cy="5020376"/>
          </a:xfrm>
          <a:prstGeom prst="rect">
            <a:avLst/>
          </a:prstGeom>
        </p:spPr>
      </p:pic>
      <p:sp>
        <p:nvSpPr>
          <p:cNvPr id="10" name="Rectangle 9"/>
          <p:cNvSpPr/>
          <p:nvPr/>
        </p:nvSpPr>
        <p:spPr>
          <a:xfrm>
            <a:off x="8541206" y="1095843"/>
            <a:ext cx="2419567" cy="4247317"/>
          </a:xfrm>
          <a:prstGeom prst="rect">
            <a:avLst/>
          </a:prstGeom>
        </p:spPr>
        <p:txBody>
          <a:bodyPr wrap="square">
            <a:spAutoFit/>
          </a:bodyPr>
          <a:lstStyle/>
          <a:p>
            <a:r>
              <a:rPr lang="en-GB" b="1" dirty="0">
                <a:solidFill>
                  <a:srgbClr val="0000FF"/>
                </a:solidFill>
              </a:rPr>
              <a:t>All items highlighted in blue below must be purchased from our school supplier.</a:t>
            </a:r>
            <a:r>
              <a:rPr lang="en-GB" dirty="0">
                <a:solidFill>
                  <a:srgbClr val="333333"/>
                </a:solidFill>
              </a:rPr>
              <a:t>  All other items can be bought elsewhere.</a:t>
            </a:r>
            <a:r>
              <a:rPr lang="en-GB" b="1" dirty="0">
                <a:solidFill>
                  <a:srgbClr val="333333"/>
                </a:solidFill>
              </a:rPr>
              <a:t/>
            </a:r>
            <a:br>
              <a:rPr lang="en-GB" b="1" dirty="0">
                <a:solidFill>
                  <a:srgbClr val="333333"/>
                </a:solidFill>
              </a:rPr>
            </a:br>
            <a:r>
              <a:rPr lang="en-GB" dirty="0">
                <a:solidFill>
                  <a:srgbClr val="333333"/>
                </a:solidFill>
              </a:rPr>
              <a:t>The school have regular second hand uniform sales.  Please check on the Friends of St Martin website pages at -</a:t>
            </a:r>
            <a:r>
              <a:rPr lang="en-GB" dirty="0">
                <a:solidFill>
                  <a:srgbClr val="333333"/>
                </a:solidFill>
                <a:latin typeface="Nunito"/>
              </a:rPr>
              <a:t> </a:t>
            </a:r>
            <a:r>
              <a:rPr lang="en-GB" b="1" dirty="0">
                <a:solidFill>
                  <a:srgbClr val="75A5E9"/>
                </a:solidFill>
                <a:latin typeface="inherit"/>
                <a:hlinkClick r:id="rId5"/>
              </a:rPr>
              <a:t>http://www.stmartinofporres.co.uk/Parents/Friends-of-St-Martin-s/</a:t>
            </a:r>
            <a:r>
              <a:rPr lang="en-GB" b="1" dirty="0">
                <a:solidFill>
                  <a:srgbClr val="333333"/>
                </a:solidFill>
                <a:latin typeface="Nunito"/>
              </a:rPr>
              <a:t> </a:t>
            </a:r>
            <a:endParaRPr lang="en-GB" dirty="0"/>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2880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147412" y="5848715"/>
            <a:ext cx="7537622" cy="369332"/>
          </a:xfrm>
          <a:prstGeom prst="rect">
            <a:avLst/>
          </a:prstGeom>
          <a:noFill/>
        </p:spPr>
        <p:txBody>
          <a:bodyPr wrap="square" rtlCol="0">
            <a:spAutoFit/>
          </a:bodyPr>
          <a:lstStyle/>
          <a:p>
            <a:r>
              <a:rPr lang="en-GB" dirty="0"/>
              <a:t>https://www.stmartinofporres.co.uk/School-Uniform/</a:t>
            </a:r>
          </a:p>
        </p:txBody>
      </p:sp>
      <p:pic>
        <p:nvPicPr>
          <p:cNvPr id="2" name="Picture 1"/>
          <p:cNvPicPr>
            <a:picLocks noChangeAspect="1"/>
          </p:cNvPicPr>
          <p:nvPr/>
        </p:nvPicPr>
        <p:blipFill>
          <a:blip r:embed="rId2"/>
          <a:stretch>
            <a:fillRect/>
          </a:stretch>
        </p:blipFill>
        <p:spPr>
          <a:xfrm>
            <a:off x="2961313" y="676921"/>
            <a:ext cx="4899172" cy="5171794"/>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32125" y="676921"/>
            <a:ext cx="1123414" cy="1123414"/>
          </a:xfrm>
          <a:prstGeom prst="rect">
            <a:avLst/>
          </a:prstGeom>
          <a:noFill/>
          <a:ln>
            <a:noFill/>
          </a:ln>
        </p:spPr>
      </p:pic>
    </p:spTree>
    <p:extLst>
      <p:ext uri="{BB962C8B-B14F-4D97-AF65-F5344CB8AC3E}">
        <p14:creationId xmlns:p14="http://schemas.microsoft.com/office/powerpoint/2010/main" val="58428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7058" y="442051"/>
            <a:ext cx="9144000" cy="765927"/>
          </a:xfrm>
        </p:spPr>
        <p:txBody>
          <a:bodyPr>
            <a:normAutofit/>
          </a:bodyPr>
          <a:lstStyle/>
          <a:p>
            <a:r>
              <a:rPr lang="en-GB" sz="3600" b="1" dirty="0">
                <a:latin typeface="+mn-lt"/>
              </a:rPr>
              <a:t>Class Timetable</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830840" y="722013"/>
            <a:ext cx="1123414" cy="1123414"/>
          </a:xfrm>
          <a:prstGeom prst="rect">
            <a:avLst/>
          </a:prstGeom>
          <a:noFill/>
          <a:ln>
            <a:noFill/>
          </a:ln>
        </p:spPr>
      </p:pic>
    </p:spTree>
    <p:extLst>
      <p:ext uri="{BB962C8B-B14F-4D97-AF65-F5344CB8AC3E}">
        <p14:creationId xmlns:p14="http://schemas.microsoft.com/office/powerpoint/2010/main" val="216561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558" y="1151674"/>
            <a:ext cx="9144000" cy="3248710"/>
          </a:xfrm>
        </p:spPr>
        <p:txBody>
          <a:bodyPr>
            <a:normAutofit fontScale="90000"/>
          </a:bodyPr>
          <a:lstStyle/>
          <a:p>
            <a:r>
              <a:rPr lang="en-GB" sz="4000" b="1" dirty="0">
                <a:latin typeface="+mn-lt"/>
              </a:rPr>
              <a:t>What we are doing in Reception Class</a:t>
            </a:r>
            <a:br>
              <a:rPr lang="en-GB" sz="4000" b="1" dirty="0">
                <a:latin typeface="+mn-lt"/>
              </a:rPr>
            </a:br>
            <a:r>
              <a:rPr lang="en-GB" sz="4000" b="1" dirty="0">
                <a:latin typeface="+mn-lt"/>
              </a:rPr>
              <a:t/>
            </a:r>
            <a:br>
              <a:rPr lang="en-GB" sz="4000" b="1" dirty="0">
                <a:latin typeface="+mn-lt"/>
              </a:rPr>
            </a:br>
            <a:r>
              <a:rPr lang="en-GB" b="1" u="sng" dirty="0">
                <a:latin typeface="+mn-lt"/>
              </a:rPr>
              <a:t/>
            </a:r>
            <a:br>
              <a:rPr lang="en-GB" b="1" u="sng" dirty="0">
                <a:latin typeface="+mn-lt"/>
              </a:rPr>
            </a:br>
            <a:r>
              <a:rPr lang="en-GB" sz="3200" dirty="0">
                <a:latin typeface="+mn-lt"/>
              </a:rPr>
              <a:t/>
            </a:r>
            <a:br>
              <a:rPr lang="en-GB" sz="3200" dirty="0">
                <a:latin typeface="+mn-lt"/>
              </a:rPr>
            </a:b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1363851" y="1848349"/>
            <a:ext cx="10149747" cy="3996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Across the EYFS Unit there will be many activities that link to the seven areas of learning:</a:t>
            </a:r>
          </a:p>
          <a:p>
            <a:pPr algn="l">
              <a:buFontTx/>
              <a:buChar char="-"/>
            </a:pPr>
            <a:r>
              <a:rPr lang="en-GB" dirty="0"/>
              <a:t> Personal, social and emotional development</a:t>
            </a:r>
          </a:p>
          <a:p>
            <a:pPr algn="l">
              <a:buFontTx/>
              <a:buChar char="-"/>
            </a:pPr>
            <a:r>
              <a:rPr lang="en-GB" dirty="0"/>
              <a:t> Physical development</a:t>
            </a:r>
          </a:p>
          <a:p>
            <a:pPr algn="l">
              <a:buFontTx/>
              <a:buChar char="-"/>
            </a:pPr>
            <a:r>
              <a:rPr lang="en-GB" dirty="0"/>
              <a:t> Communication and language development</a:t>
            </a:r>
          </a:p>
          <a:p>
            <a:pPr algn="l">
              <a:buFontTx/>
              <a:buChar char="-"/>
            </a:pPr>
            <a:r>
              <a:rPr lang="en-GB" dirty="0"/>
              <a:t> Literacy development</a:t>
            </a:r>
          </a:p>
          <a:p>
            <a:pPr algn="l">
              <a:buFontTx/>
              <a:buChar char="-"/>
            </a:pPr>
            <a:r>
              <a:rPr lang="en-GB" dirty="0"/>
              <a:t> Mathematics</a:t>
            </a:r>
          </a:p>
          <a:p>
            <a:pPr algn="l">
              <a:buFontTx/>
              <a:buChar char="-"/>
            </a:pPr>
            <a:r>
              <a:rPr lang="en-GB" dirty="0"/>
              <a:t> Understanding the world</a:t>
            </a:r>
          </a:p>
          <a:p>
            <a:pPr algn="l">
              <a:buFontTx/>
              <a:buChar char="-"/>
            </a:pPr>
            <a:r>
              <a:rPr lang="en-GB" dirty="0"/>
              <a:t> Expressive arts and design</a:t>
            </a:r>
          </a:p>
          <a:p>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86513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61" y="4343"/>
            <a:ext cx="9144000" cy="1772699"/>
          </a:xfrm>
        </p:spPr>
        <p:txBody>
          <a:bodyPr>
            <a:normAutofit/>
          </a:bodyPr>
          <a:lstStyle/>
          <a:p>
            <a:r>
              <a:rPr lang="en-GB" sz="3600" b="1" dirty="0">
                <a:latin typeface="+mn-lt"/>
              </a:rPr>
              <a:t>Literacy in Reception Class</a:t>
            </a:r>
            <a:br>
              <a:rPr lang="en-GB" sz="3600" b="1" dirty="0">
                <a:latin typeface="+mn-lt"/>
              </a:rPr>
            </a:br>
            <a:endParaRPr lang="en-GB" sz="3600" b="1"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bwMode="auto">
          <a:xfrm>
            <a:off x="10341022" y="5519803"/>
            <a:ext cx="1850978" cy="1372413"/>
          </a:xfrm>
          <a:prstGeom prst="rect">
            <a:avLst/>
          </a:prstGeom>
          <a:noFill/>
          <a:effectLst>
            <a:glow rad="520700">
              <a:schemeClr val="bg2">
                <a:lumMod val="60000"/>
                <a:lumOff val="40000"/>
                <a:alpha val="98000"/>
              </a:schemeClr>
            </a:glow>
            <a:softEdge rad="190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06273" y="1997839"/>
            <a:ext cx="9865788" cy="3970318"/>
          </a:xfrm>
          <a:prstGeom prst="rect">
            <a:avLst/>
          </a:prstGeom>
        </p:spPr>
        <p:txBody>
          <a:bodyPr wrap="square">
            <a:spAutoFit/>
          </a:bodyPr>
          <a:lstStyle/>
          <a:p>
            <a:pPr algn="just"/>
            <a:r>
              <a:rPr lang="en-GB" sz="2800" dirty="0"/>
              <a:t>A reading and vocabulary list has been emailed to you with authors and key words we will be learning from throughout this year.</a:t>
            </a:r>
          </a:p>
          <a:p>
            <a:pPr lvl="1" algn="just">
              <a:buFontTx/>
              <a:buChar char="-"/>
            </a:pPr>
            <a:endParaRPr lang="en-GB" sz="2800" dirty="0"/>
          </a:p>
          <a:p>
            <a:pPr algn="just"/>
            <a:r>
              <a:rPr lang="en-GB" sz="2800" dirty="0"/>
              <a:t>In Reception, the children will be focusing on the author Michael Rosen in the Autumn term. </a:t>
            </a:r>
          </a:p>
          <a:p>
            <a:pPr algn="just"/>
            <a:endParaRPr lang="en-GB" sz="2800" dirty="0"/>
          </a:p>
          <a:p>
            <a:pPr algn="just"/>
            <a:r>
              <a:rPr lang="en-GB" sz="2800" dirty="0"/>
              <a:t>There will be communication and language activities guiding the                      children to discuss what the stories are about, starting to summarise different books and beginning to identify key words. </a:t>
            </a:r>
          </a:p>
        </p:txBody>
      </p:sp>
      <p:pic>
        <p:nvPicPr>
          <p:cNvPr id="8" name="Picture 7" descr="Image result for english boo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0097" y="1045374"/>
            <a:ext cx="1593752" cy="1083711"/>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38407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5406</TotalTime>
  <Words>1192</Words>
  <Application>Microsoft Office PowerPoint</Application>
  <PresentationFormat>Widescreen</PresentationFormat>
  <Paragraphs>86</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inherit</vt:lpstr>
      <vt:lpstr>Nunito</vt:lpstr>
      <vt:lpstr>Times New Roman</vt:lpstr>
      <vt:lpstr>XCCW Joined 12a</vt:lpstr>
      <vt:lpstr>Office Theme</vt:lpstr>
      <vt:lpstr>Welcome to Reception  Oak Class</vt:lpstr>
      <vt:lpstr>   Class teacher – Miss McEneaney Support staff – Mrs Hindle </vt:lpstr>
      <vt:lpstr>School Mission Statement</vt:lpstr>
      <vt:lpstr>School Mission</vt:lpstr>
      <vt:lpstr>PowerPoint Presentation</vt:lpstr>
      <vt:lpstr>PowerPoint Presentation</vt:lpstr>
      <vt:lpstr>Class Timetable</vt:lpstr>
      <vt:lpstr>What we are doing in Reception Class     </vt:lpstr>
      <vt:lpstr>Literacy in Reception Class </vt:lpstr>
      <vt:lpstr>Literacy in Reception Class </vt:lpstr>
      <vt:lpstr>PowerPoint Presentation</vt:lpstr>
      <vt:lpstr>PowerPoint Presentation</vt:lpstr>
      <vt:lpstr>PowerPoint Presentation</vt:lpstr>
      <vt:lpstr>End of Reception Class Expectations</vt:lpstr>
      <vt:lpstr>PE in Reception Class  </vt:lpstr>
      <vt:lpstr>Enrichment Opportunities in Reception Class   We will be hoping to go on some trips after the Christmas break, according to the topics that the children will be focusing on.   When the trips are being organised, any volunteers to accompany the class would be greatly appreciated. </vt:lpstr>
      <vt:lpstr>Home Learning in Reception Class</vt:lpstr>
      <vt:lpstr>Supporting your child at home in Reception Class </vt:lpstr>
      <vt:lpstr>Routines in Key Stage EYFS </vt:lpstr>
      <vt:lpstr>Thank you for your time  Any questions?</vt:lpstr>
    </vt:vector>
  </TitlesOfParts>
  <Company>SMPP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Louise Fleming</dc:creator>
  <cp:lastModifiedBy>Breda O'Sullivan</cp:lastModifiedBy>
  <cp:revision>62</cp:revision>
  <dcterms:created xsi:type="dcterms:W3CDTF">2019-09-03T08:45:39Z</dcterms:created>
  <dcterms:modified xsi:type="dcterms:W3CDTF">2025-01-22T10:42:39Z</dcterms:modified>
</cp:coreProperties>
</file>