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9" r:id="rId3"/>
    <p:sldId id="282" r:id="rId4"/>
    <p:sldId id="257" r:id="rId5"/>
    <p:sldId id="260" r:id="rId6"/>
    <p:sldId id="272" r:id="rId7"/>
    <p:sldId id="289" r:id="rId8"/>
    <p:sldId id="261" r:id="rId9"/>
    <p:sldId id="275" r:id="rId10"/>
    <p:sldId id="288" r:id="rId11"/>
    <p:sldId id="264" r:id="rId12"/>
    <p:sldId id="290" r:id="rId13"/>
    <p:sldId id="266" r:id="rId14"/>
    <p:sldId id="269" r:id="rId15"/>
    <p:sldId id="279" r:id="rId16"/>
    <p:sldId id="280" r:id="rId17"/>
    <p:sldId id="268" r:id="rId18"/>
    <p:sldId id="273" r:id="rId19"/>
    <p:sldId id="281" r:id="rId20"/>
    <p:sldId id="27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1A7D67-47AA-7955-E90B-C8FA48775727}" v="33" dt="2021-09-13T09:37:19.9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415" autoAdjust="0"/>
    <p:restoredTop sz="94095" autoAdjust="0"/>
  </p:normalViewPr>
  <p:slideViewPr>
    <p:cSldViewPr snapToGrid="0">
      <p:cViewPr varScale="1">
        <p:scale>
          <a:sx n="73" d="100"/>
          <a:sy n="73" d="100"/>
        </p:scale>
        <p:origin x="360"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11C259-F682-41E0-97B7-48B79A4AF3DD}" type="datetimeFigureOut">
              <a:rPr lang="en-GB" smtClean="0"/>
              <a:t>15/09/2021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C9637E-B128-4AB0-A26F-CBCD71BC4E39}" type="slidenum">
              <a:rPr lang="en-GB" smtClean="0"/>
              <a:t>‹#›</a:t>
            </a:fld>
            <a:endParaRPr lang="en-GB"/>
          </a:p>
        </p:txBody>
      </p:sp>
    </p:spTree>
    <p:extLst>
      <p:ext uri="{BB962C8B-B14F-4D97-AF65-F5344CB8AC3E}">
        <p14:creationId xmlns:p14="http://schemas.microsoft.com/office/powerpoint/2010/main" val="977832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C9637E-B128-4AB0-A26F-CBCD71BC4E39}" type="slidenum">
              <a:rPr lang="en-GB" smtClean="0"/>
              <a:t>6</a:t>
            </a:fld>
            <a:endParaRPr lang="en-GB"/>
          </a:p>
        </p:txBody>
      </p:sp>
    </p:spTree>
    <p:extLst>
      <p:ext uri="{BB962C8B-B14F-4D97-AF65-F5344CB8AC3E}">
        <p14:creationId xmlns:p14="http://schemas.microsoft.com/office/powerpoint/2010/main" val="1572672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C9637E-B128-4AB0-A26F-CBCD71BC4E39}" type="slidenum">
              <a:rPr lang="en-GB" smtClean="0"/>
              <a:t>7</a:t>
            </a:fld>
            <a:endParaRPr lang="en-GB"/>
          </a:p>
        </p:txBody>
      </p:sp>
    </p:spTree>
    <p:extLst>
      <p:ext uri="{BB962C8B-B14F-4D97-AF65-F5344CB8AC3E}">
        <p14:creationId xmlns:p14="http://schemas.microsoft.com/office/powerpoint/2010/main" val="3466535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u="sng" dirty="0"/>
              <a:t>Routines in Key Stage 1</a:t>
            </a:r>
            <a:br>
              <a:rPr lang="en-GB" sz="2000" b="1" u="sng" dirty="0"/>
            </a:br>
            <a:r>
              <a:rPr lang="en-GB" sz="1200" dirty="0"/>
              <a:t>Ensure prompt arrival at school by 8:50 </a:t>
            </a:r>
            <a:br>
              <a:rPr lang="en-GB" sz="1200" dirty="0"/>
            </a:br>
            <a:r>
              <a:rPr lang="en-GB" sz="1200" dirty="0"/>
              <a:t/>
            </a:r>
            <a:br>
              <a:rPr lang="en-GB" sz="1200" dirty="0"/>
            </a:br>
            <a:r>
              <a:rPr lang="en-GB" sz="1200" dirty="0"/>
              <a:t>Ensure they have reading books, PE kits and a pencil case with their own equipment.</a:t>
            </a:r>
            <a:br>
              <a:rPr lang="en-GB" sz="1200" dirty="0"/>
            </a:br>
            <a:r>
              <a:rPr lang="en-GB" sz="1200" dirty="0"/>
              <a:t/>
            </a:r>
            <a:br>
              <a:rPr lang="en-GB" sz="1200" dirty="0"/>
            </a:br>
            <a:r>
              <a:rPr lang="en-GB" sz="1200" dirty="0"/>
              <a:t>They have a 15 minute morning break and a movement break in the afternoon.</a:t>
            </a:r>
            <a:br>
              <a:rPr lang="en-GB" sz="1200" dirty="0"/>
            </a:br>
            <a:r>
              <a:rPr lang="en-GB" sz="1200" dirty="0"/>
              <a:t/>
            </a:r>
            <a:br>
              <a:rPr lang="en-GB" sz="1200" dirty="0"/>
            </a:br>
            <a:r>
              <a:rPr lang="en-GB" sz="1200" dirty="0"/>
              <a:t>The day finishes at 3:15 pm so please be on time and if someone is collecting your child please let the office or class teacher know.</a:t>
            </a:r>
            <a:endParaRPr lang="en-GB" dirty="0"/>
          </a:p>
        </p:txBody>
      </p:sp>
      <p:sp>
        <p:nvSpPr>
          <p:cNvPr id="4" name="Slide Number Placeholder 3"/>
          <p:cNvSpPr>
            <a:spLocks noGrp="1"/>
          </p:cNvSpPr>
          <p:nvPr>
            <p:ph type="sldNum" sz="quarter" idx="10"/>
          </p:nvPr>
        </p:nvSpPr>
        <p:spPr/>
        <p:txBody>
          <a:bodyPr/>
          <a:lstStyle/>
          <a:p>
            <a:fld id="{66C9637E-B128-4AB0-A26F-CBCD71BC4E39}" type="slidenum">
              <a:rPr lang="en-GB" smtClean="0"/>
              <a:t>18</a:t>
            </a:fld>
            <a:endParaRPr lang="en-GB"/>
          </a:p>
        </p:txBody>
      </p:sp>
    </p:spTree>
    <p:extLst>
      <p:ext uri="{BB962C8B-B14F-4D97-AF65-F5344CB8AC3E}">
        <p14:creationId xmlns:p14="http://schemas.microsoft.com/office/powerpoint/2010/main" val="1774771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AF1FA52-B21B-42B8-A5F4-14106C6BCD0B}" type="datetimeFigureOut">
              <a:rPr lang="en-GB" smtClean="0"/>
              <a:t>15/09/2021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AA8F20-5478-4044-AB6A-B9C6EB842034}" type="slidenum">
              <a:rPr lang="en-GB" smtClean="0"/>
              <a:t>‹#›</a:t>
            </a:fld>
            <a:endParaRPr lang="en-GB"/>
          </a:p>
        </p:txBody>
      </p:sp>
    </p:spTree>
    <p:extLst>
      <p:ext uri="{BB962C8B-B14F-4D97-AF65-F5344CB8AC3E}">
        <p14:creationId xmlns:p14="http://schemas.microsoft.com/office/powerpoint/2010/main" val="1834237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AF1FA52-B21B-42B8-A5F4-14106C6BCD0B}" type="datetimeFigureOut">
              <a:rPr lang="en-GB" smtClean="0"/>
              <a:t>15/09/2021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AA8F20-5478-4044-AB6A-B9C6EB842034}" type="slidenum">
              <a:rPr lang="en-GB" smtClean="0"/>
              <a:t>‹#›</a:t>
            </a:fld>
            <a:endParaRPr lang="en-GB"/>
          </a:p>
        </p:txBody>
      </p:sp>
    </p:spTree>
    <p:extLst>
      <p:ext uri="{BB962C8B-B14F-4D97-AF65-F5344CB8AC3E}">
        <p14:creationId xmlns:p14="http://schemas.microsoft.com/office/powerpoint/2010/main" val="1617049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AF1FA52-B21B-42B8-A5F4-14106C6BCD0B}" type="datetimeFigureOut">
              <a:rPr lang="en-GB" smtClean="0"/>
              <a:t>15/09/2021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AA8F20-5478-4044-AB6A-B9C6EB842034}" type="slidenum">
              <a:rPr lang="en-GB" smtClean="0"/>
              <a:t>‹#›</a:t>
            </a:fld>
            <a:endParaRPr lang="en-GB"/>
          </a:p>
        </p:txBody>
      </p:sp>
    </p:spTree>
    <p:extLst>
      <p:ext uri="{BB962C8B-B14F-4D97-AF65-F5344CB8AC3E}">
        <p14:creationId xmlns:p14="http://schemas.microsoft.com/office/powerpoint/2010/main" val="1913483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AF1FA52-B21B-42B8-A5F4-14106C6BCD0B}" type="datetimeFigureOut">
              <a:rPr lang="en-GB" smtClean="0"/>
              <a:t>15/09/2021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AA8F20-5478-4044-AB6A-B9C6EB842034}" type="slidenum">
              <a:rPr lang="en-GB" smtClean="0"/>
              <a:t>‹#›</a:t>
            </a:fld>
            <a:endParaRPr lang="en-GB"/>
          </a:p>
        </p:txBody>
      </p:sp>
    </p:spTree>
    <p:extLst>
      <p:ext uri="{BB962C8B-B14F-4D97-AF65-F5344CB8AC3E}">
        <p14:creationId xmlns:p14="http://schemas.microsoft.com/office/powerpoint/2010/main" val="1204306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F1FA52-B21B-42B8-A5F4-14106C6BCD0B}" type="datetimeFigureOut">
              <a:rPr lang="en-GB" smtClean="0"/>
              <a:t>15/09/2021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AA8F20-5478-4044-AB6A-B9C6EB842034}" type="slidenum">
              <a:rPr lang="en-GB" smtClean="0"/>
              <a:t>‹#›</a:t>
            </a:fld>
            <a:endParaRPr lang="en-GB"/>
          </a:p>
        </p:txBody>
      </p:sp>
    </p:spTree>
    <p:extLst>
      <p:ext uri="{BB962C8B-B14F-4D97-AF65-F5344CB8AC3E}">
        <p14:creationId xmlns:p14="http://schemas.microsoft.com/office/powerpoint/2010/main" val="2404182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AF1FA52-B21B-42B8-A5F4-14106C6BCD0B}" type="datetimeFigureOut">
              <a:rPr lang="en-GB" smtClean="0"/>
              <a:t>15/09/2021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AA8F20-5478-4044-AB6A-B9C6EB842034}" type="slidenum">
              <a:rPr lang="en-GB" smtClean="0"/>
              <a:t>‹#›</a:t>
            </a:fld>
            <a:endParaRPr lang="en-GB"/>
          </a:p>
        </p:txBody>
      </p:sp>
    </p:spTree>
    <p:extLst>
      <p:ext uri="{BB962C8B-B14F-4D97-AF65-F5344CB8AC3E}">
        <p14:creationId xmlns:p14="http://schemas.microsoft.com/office/powerpoint/2010/main" val="2496393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AF1FA52-B21B-42B8-A5F4-14106C6BCD0B}" type="datetimeFigureOut">
              <a:rPr lang="en-GB" smtClean="0"/>
              <a:t>15/09/2021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FAA8F20-5478-4044-AB6A-B9C6EB842034}" type="slidenum">
              <a:rPr lang="en-GB" smtClean="0"/>
              <a:t>‹#›</a:t>
            </a:fld>
            <a:endParaRPr lang="en-GB"/>
          </a:p>
        </p:txBody>
      </p:sp>
    </p:spTree>
    <p:extLst>
      <p:ext uri="{BB962C8B-B14F-4D97-AF65-F5344CB8AC3E}">
        <p14:creationId xmlns:p14="http://schemas.microsoft.com/office/powerpoint/2010/main" val="1246666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AF1FA52-B21B-42B8-A5F4-14106C6BCD0B}" type="datetimeFigureOut">
              <a:rPr lang="en-GB" smtClean="0"/>
              <a:t>15/09/2021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FAA8F20-5478-4044-AB6A-B9C6EB842034}" type="slidenum">
              <a:rPr lang="en-GB" smtClean="0"/>
              <a:t>‹#›</a:t>
            </a:fld>
            <a:endParaRPr lang="en-GB"/>
          </a:p>
        </p:txBody>
      </p:sp>
    </p:spTree>
    <p:extLst>
      <p:ext uri="{BB962C8B-B14F-4D97-AF65-F5344CB8AC3E}">
        <p14:creationId xmlns:p14="http://schemas.microsoft.com/office/powerpoint/2010/main" val="4099365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F1FA52-B21B-42B8-A5F4-14106C6BCD0B}" type="datetimeFigureOut">
              <a:rPr lang="en-GB" smtClean="0"/>
              <a:t>15/09/2021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FAA8F20-5478-4044-AB6A-B9C6EB842034}" type="slidenum">
              <a:rPr lang="en-GB" smtClean="0"/>
              <a:t>‹#›</a:t>
            </a:fld>
            <a:endParaRPr lang="en-GB"/>
          </a:p>
        </p:txBody>
      </p:sp>
    </p:spTree>
    <p:extLst>
      <p:ext uri="{BB962C8B-B14F-4D97-AF65-F5344CB8AC3E}">
        <p14:creationId xmlns:p14="http://schemas.microsoft.com/office/powerpoint/2010/main" val="3985078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F1FA52-B21B-42B8-A5F4-14106C6BCD0B}" type="datetimeFigureOut">
              <a:rPr lang="en-GB" smtClean="0"/>
              <a:t>15/09/2021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AA8F20-5478-4044-AB6A-B9C6EB842034}" type="slidenum">
              <a:rPr lang="en-GB" smtClean="0"/>
              <a:t>‹#›</a:t>
            </a:fld>
            <a:endParaRPr lang="en-GB"/>
          </a:p>
        </p:txBody>
      </p:sp>
    </p:spTree>
    <p:extLst>
      <p:ext uri="{BB962C8B-B14F-4D97-AF65-F5344CB8AC3E}">
        <p14:creationId xmlns:p14="http://schemas.microsoft.com/office/powerpoint/2010/main" val="2760962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F1FA52-B21B-42B8-A5F4-14106C6BCD0B}" type="datetimeFigureOut">
              <a:rPr lang="en-GB" smtClean="0"/>
              <a:t>15/09/2021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AA8F20-5478-4044-AB6A-B9C6EB842034}" type="slidenum">
              <a:rPr lang="en-GB" smtClean="0"/>
              <a:t>‹#›</a:t>
            </a:fld>
            <a:endParaRPr lang="en-GB"/>
          </a:p>
        </p:txBody>
      </p:sp>
    </p:spTree>
    <p:extLst>
      <p:ext uri="{BB962C8B-B14F-4D97-AF65-F5344CB8AC3E}">
        <p14:creationId xmlns:p14="http://schemas.microsoft.com/office/powerpoint/2010/main" val="2011521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17">
              <a:schemeClr val="accent1">
                <a:lumMod val="75000"/>
              </a:schemeClr>
            </a:gs>
            <a:gs pos="0">
              <a:schemeClr val="bg2">
                <a:lumMod val="40000"/>
                <a:lumOff val="60000"/>
              </a:schemeClr>
            </a:gs>
            <a:gs pos="84000">
              <a:schemeClr val="bg2">
                <a:lumMod val="40000"/>
                <a:lumOff val="60000"/>
              </a:schemeClr>
            </a:gs>
          </a:gsLst>
          <a:lin ang="612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F1FA52-B21B-42B8-A5F4-14106C6BCD0B}" type="datetimeFigureOut">
              <a:rPr lang="en-GB" smtClean="0"/>
              <a:t>15/09/2021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AA8F20-5478-4044-AB6A-B9C6EB842034}" type="slidenum">
              <a:rPr lang="en-GB" smtClean="0"/>
              <a:t>‹#›</a:t>
            </a:fld>
            <a:endParaRPr lang="en-GB"/>
          </a:p>
        </p:txBody>
      </p:sp>
    </p:spTree>
    <p:extLst>
      <p:ext uri="{BB962C8B-B14F-4D97-AF65-F5344CB8AC3E}">
        <p14:creationId xmlns:p14="http://schemas.microsoft.com/office/powerpoint/2010/main" val="3320213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mailto:Class1@st-martinporres.haringey.sch.uk"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http://www.comeandseere.co.uk/assets/img/logo.pn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www.comeandseere.co.uk/" TargetMode="Externa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gif"/><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5412" y="1888290"/>
            <a:ext cx="9144000" cy="2387600"/>
          </a:xfrm>
        </p:spPr>
        <p:txBody>
          <a:bodyPr>
            <a:normAutofit/>
          </a:bodyPr>
          <a:lstStyle/>
          <a:p>
            <a:r>
              <a:rPr lang="en-GB" sz="8800" b="1" u="sng" dirty="0">
                <a:latin typeface="+mn-lt"/>
              </a:rPr>
              <a:t>Welcome to Year 1</a:t>
            </a:r>
          </a:p>
        </p:txBody>
      </p:sp>
      <p:sp>
        <p:nvSpPr>
          <p:cNvPr id="5" name="Rectangle 4"/>
          <p:cNvSpPr/>
          <p:nvPr/>
        </p:nvSpPr>
        <p:spPr>
          <a:xfrm>
            <a:off x="638978" y="517793"/>
            <a:ext cx="11016868" cy="586097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Users\User\Pictures\Logos\School logo -colour.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2293" y="742603"/>
            <a:ext cx="1123414" cy="1145687"/>
          </a:xfrm>
          <a:prstGeom prst="rect">
            <a:avLst/>
          </a:prstGeom>
          <a:noFill/>
          <a:ln>
            <a:noFill/>
          </a:ln>
        </p:spPr>
      </p:pic>
    </p:spTree>
    <p:extLst>
      <p:ext uri="{BB962C8B-B14F-4D97-AF65-F5344CB8AC3E}">
        <p14:creationId xmlns:p14="http://schemas.microsoft.com/office/powerpoint/2010/main" val="615843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09022" y="723425"/>
            <a:ext cx="3403368" cy="646331"/>
          </a:xfrm>
          <a:prstGeom prst="rect">
            <a:avLst/>
          </a:prstGeom>
        </p:spPr>
        <p:txBody>
          <a:bodyPr wrap="none">
            <a:spAutoFit/>
          </a:bodyPr>
          <a:lstStyle/>
          <a:p>
            <a:r>
              <a:rPr lang="en-GB" sz="3600" b="1" u="sng" dirty="0"/>
              <a:t>Phonics in Year 1</a:t>
            </a:r>
            <a:endParaRPr lang="en-GB" sz="3600" dirty="0"/>
          </a:p>
        </p:txBody>
      </p:sp>
      <p:sp>
        <p:nvSpPr>
          <p:cNvPr id="4" name="Rectangle 3"/>
          <p:cNvSpPr/>
          <p:nvPr/>
        </p:nvSpPr>
        <p:spPr>
          <a:xfrm>
            <a:off x="638978" y="517793"/>
            <a:ext cx="11016868" cy="586097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C:\Users\User\Pictures\Logos\School logo -colour.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2293" y="742603"/>
            <a:ext cx="1123414" cy="1145687"/>
          </a:xfrm>
          <a:prstGeom prst="rect">
            <a:avLst/>
          </a:prstGeom>
          <a:noFill/>
          <a:ln>
            <a:noFill/>
          </a:ln>
        </p:spPr>
      </p:pic>
      <p:sp>
        <p:nvSpPr>
          <p:cNvPr id="9" name="Content Placeholder 2"/>
          <p:cNvSpPr txBox="1">
            <a:spLocks/>
          </p:cNvSpPr>
          <p:nvPr/>
        </p:nvSpPr>
        <p:spPr>
          <a:xfrm>
            <a:off x="1436244" y="1888290"/>
            <a:ext cx="9720073" cy="402336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t>In phonics we will be focusing on developing the children’s fluidity in their sounds ready for the phonics screening test in the summer term. </a:t>
            </a:r>
          </a:p>
          <a:p>
            <a:pPr marL="0" indent="0">
              <a:buNone/>
            </a:pPr>
            <a:r>
              <a:rPr lang="en-GB" sz="2400" dirty="0"/>
              <a:t>We will be developing on:</a:t>
            </a:r>
          </a:p>
          <a:p>
            <a:pPr marL="457200" indent="-457200">
              <a:buFont typeface="+mj-lt"/>
              <a:buAutoNum type="arabicPeriod"/>
            </a:pPr>
            <a:r>
              <a:rPr lang="en-GB" sz="2400" dirty="0"/>
              <a:t>Single phonemes</a:t>
            </a:r>
          </a:p>
          <a:p>
            <a:pPr marL="457200" indent="-457200">
              <a:buFont typeface="+mj-lt"/>
              <a:buAutoNum type="arabicPeriod"/>
            </a:pPr>
            <a:r>
              <a:rPr lang="en-GB" sz="2400" dirty="0"/>
              <a:t>Digraphs – </a:t>
            </a:r>
            <a:r>
              <a:rPr lang="en-GB" sz="2400" dirty="0" err="1"/>
              <a:t>th</a:t>
            </a:r>
            <a:r>
              <a:rPr lang="en-GB" sz="2400" dirty="0"/>
              <a:t>, </a:t>
            </a:r>
            <a:r>
              <a:rPr lang="en-GB" sz="2400" dirty="0" err="1"/>
              <a:t>sh</a:t>
            </a:r>
            <a:r>
              <a:rPr lang="en-GB" sz="2400" dirty="0"/>
              <a:t>, </a:t>
            </a:r>
            <a:r>
              <a:rPr lang="en-GB" sz="2400" dirty="0" err="1"/>
              <a:t>ch</a:t>
            </a:r>
            <a:endParaRPr lang="en-GB" sz="2400" dirty="0"/>
          </a:p>
          <a:p>
            <a:pPr marL="457200" indent="-457200">
              <a:buFont typeface="+mj-lt"/>
              <a:buAutoNum type="arabicPeriod"/>
            </a:pPr>
            <a:r>
              <a:rPr lang="en-GB" sz="2400" dirty="0" err="1"/>
              <a:t>Trigraphs</a:t>
            </a:r>
            <a:r>
              <a:rPr lang="en-GB" sz="2400" dirty="0"/>
              <a:t> – </a:t>
            </a:r>
            <a:r>
              <a:rPr lang="en-GB" sz="2400" dirty="0" err="1"/>
              <a:t>tch</a:t>
            </a:r>
            <a:r>
              <a:rPr lang="en-GB" sz="2400" dirty="0"/>
              <a:t>, </a:t>
            </a:r>
            <a:r>
              <a:rPr lang="en-GB" sz="2400" dirty="0" err="1"/>
              <a:t>igh</a:t>
            </a:r>
            <a:r>
              <a:rPr lang="en-GB" sz="2400" dirty="0"/>
              <a:t>,</a:t>
            </a:r>
          </a:p>
          <a:p>
            <a:pPr marL="457200" indent="-457200">
              <a:buFont typeface="+mj-lt"/>
              <a:buAutoNum type="arabicPeriod"/>
            </a:pPr>
            <a:r>
              <a:rPr lang="en-GB" sz="2400" dirty="0"/>
              <a:t>Blending – s-l-</a:t>
            </a:r>
            <a:r>
              <a:rPr lang="en-GB" sz="2400" dirty="0" err="1"/>
              <a:t>igh</a:t>
            </a:r>
            <a:r>
              <a:rPr lang="en-GB" sz="2400" dirty="0"/>
              <a:t>-t = slight – writing</a:t>
            </a:r>
          </a:p>
          <a:p>
            <a:pPr marL="457200" indent="-457200">
              <a:buFont typeface="+mj-lt"/>
              <a:buAutoNum type="arabicPeriod"/>
            </a:pPr>
            <a:r>
              <a:rPr lang="en-GB" sz="2400" dirty="0"/>
              <a:t>Segmenting – slight = s-l-</a:t>
            </a:r>
            <a:r>
              <a:rPr lang="en-GB" sz="2400" dirty="0" err="1"/>
              <a:t>igh</a:t>
            </a:r>
            <a:r>
              <a:rPr lang="en-GB" sz="2400" dirty="0"/>
              <a:t>-t - reading</a:t>
            </a:r>
          </a:p>
        </p:txBody>
      </p:sp>
    </p:spTree>
    <p:extLst>
      <p:ext uri="{BB962C8B-B14F-4D97-AF65-F5344CB8AC3E}">
        <p14:creationId xmlns:p14="http://schemas.microsoft.com/office/powerpoint/2010/main" val="2101423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9915" y="-490408"/>
            <a:ext cx="9144000" cy="1744823"/>
          </a:xfrm>
        </p:spPr>
        <p:txBody>
          <a:bodyPr>
            <a:normAutofit/>
          </a:bodyPr>
          <a:lstStyle/>
          <a:p>
            <a:r>
              <a:rPr lang="en-GB" sz="3600" b="1" u="sng" dirty="0">
                <a:latin typeface="+mn-lt"/>
              </a:rPr>
              <a:t>End of Year 1 Expectations</a:t>
            </a:r>
          </a:p>
        </p:txBody>
      </p:sp>
      <p:sp>
        <p:nvSpPr>
          <p:cNvPr id="5" name="Rectangle 4"/>
          <p:cNvSpPr/>
          <p:nvPr/>
        </p:nvSpPr>
        <p:spPr>
          <a:xfrm>
            <a:off x="638978" y="517793"/>
            <a:ext cx="11016868" cy="586097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Users\User\Pictures\Logos\School logo -colour.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2562" y="549763"/>
            <a:ext cx="1123414" cy="1145687"/>
          </a:xfrm>
          <a:prstGeom prst="rect">
            <a:avLst/>
          </a:prstGeom>
          <a:noFill/>
          <a:ln>
            <a:noFill/>
          </a:ln>
        </p:spPr>
      </p:pic>
      <p:pic>
        <p:nvPicPr>
          <p:cNvPr id="4" name="Picture 3"/>
          <p:cNvPicPr>
            <a:picLocks noChangeAspect="1"/>
          </p:cNvPicPr>
          <p:nvPr/>
        </p:nvPicPr>
        <p:blipFill>
          <a:blip r:embed="rId3"/>
          <a:stretch>
            <a:fillRect/>
          </a:stretch>
        </p:blipFill>
        <p:spPr>
          <a:xfrm>
            <a:off x="2698826" y="1479862"/>
            <a:ext cx="6860066" cy="4898904"/>
          </a:xfrm>
          <a:prstGeom prst="rect">
            <a:avLst/>
          </a:prstGeom>
        </p:spPr>
      </p:pic>
    </p:spTree>
    <p:extLst>
      <p:ext uri="{BB962C8B-B14F-4D97-AF65-F5344CB8AC3E}">
        <p14:creationId xmlns:p14="http://schemas.microsoft.com/office/powerpoint/2010/main" val="369890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a:latin typeface="+mn-lt"/>
              </a:rPr>
              <a:t>End of Year 1 Expectations</a:t>
            </a:r>
            <a:endParaRPr lang="en-GB" dirty="0">
              <a:latin typeface="+mn-lt"/>
            </a:endParaRPr>
          </a:p>
        </p:txBody>
      </p:sp>
      <p:pic>
        <p:nvPicPr>
          <p:cNvPr id="5" name="Picture 4" descr="C:\Users\User\Pictures\Logos\School logo -colour.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2293" y="742603"/>
            <a:ext cx="1123414" cy="1145687"/>
          </a:xfrm>
          <a:prstGeom prst="rect">
            <a:avLst/>
          </a:prstGeom>
          <a:noFill/>
          <a:ln>
            <a:noFill/>
          </a:ln>
        </p:spPr>
      </p:pic>
      <p:sp>
        <p:nvSpPr>
          <p:cNvPr id="6" name="Rectangle 5"/>
          <p:cNvSpPr/>
          <p:nvPr/>
        </p:nvSpPr>
        <p:spPr>
          <a:xfrm>
            <a:off x="638978" y="517793"/>
            <a:ext cx="11016868" cy="586097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3"/>
          <a:stretch>
            <a:fillRect/>
          </a:stretch>
        </p:blipFill>
        <p:spPr>
          <a:xfrm>
            <a:off x="2521131" y="1609943"/>
            <a:ext cx="6722221" cy="4768823"/>
          </a:xfrm>
          <a:prstGeom prst="rect">
            <a:avLst/>
          </a:prstGeom>
        </p:spPr>
      </p:pic>
    </p:spTree>
    <p:extLst>
      <p:ext uri="{BB962C8B-B14F-4D97-AF65-F5344CB8AC3E}">
        <p14:creationId xmlns:p14="http://schemas.microsoft.com/office/powerpoint/2010/main" val="3580907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0650" y="1140109"/>
            <a:ext cx="9144000" cy="1365746"/>
          </a:xfrm>
        </p:spPr>
        <p:txBody>
          <a:bodyPr>
            <a:noAutofit/>
          </a:bodyPr>
          <a:lstStyle/>
          <a:p>
            <a:r>
              <a:rPr lang="en-GB" sz="3600" b="1" u="sng" dirty="0">
                <a:latin typeface="+mn-lt"/>
              </a:rPr>
              <a:t>PE in Reception Class</a:t>
            </a:r>
            <a:br>
              <a:rPr lang="en-GB" sz="3600" b="1" u="sng" dirty="0">
                <a:latin typeface="+mn-lt"/>
              </a:rPr>
            </a:br>
            <a:r>
              <a:rPr lang="en-GB" sz="3600" b="1" u="sng" dirty="0">
                <a:latin typeface="+mn-lt"/>
              </a:rPr>
              <a:t/>
            </a:r>
            <a:br>
              <a:rPr lang="en-GB" sz="3600" b="1" u="sng" dirty="0">
                <a:latin typeface="+mn-lt"/>
              </a:rPr>
            </a:br>
            <a:endParaRPr lang="en-GB" sz="3600" b="1" u="sng" dirty="0">
              <a:latin typeface="+mn-lt"/>
            </a:endParaRPr>
          </a:p>
        </p:txBody>
      </p:sp>
      <p:sp>
        <p:nvSpPr>
          <p:cNvPr id="5" name="Rectangle 4"/>
          <p:cNvSpPr/>
          <p:nvPr/>
        </p:nvSpPr>
        <p:spPr>
          <a:xfrm>
            <a:off x="638978" y="517793"/>
            <a:ext cx="11016868" cy="586097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Users\User\Pictures\Logos\School logo -colour.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2293" y="742603"/>
            <a:ext cx="1123414" cy="1145687"/>
          </a:xfrm>
          <a:prstGeom prst="rect">
            <a:avLst/>
          </a:prstGeom>
          <a:noFill/>
          <a:ln>
            <a:noFill/>
          </a:ln>
        </p:spPr>
      </p:pic>
      <p:sp>
        <p:nvSpPr>
          <p:cNvPr id="3" name="TextBox 2"/>
          <p:cNvSpPr txBox="1"/>
          <p:nvPr/>
        </p:nvSpPr>
        <p:spPr>
          <a:xfrm>
            <a:off x="1524000" y="2505855"/>
            <a:ext cx="9779430" cy="3046988"/>
          </a:xfrm>
          <a:prstGeom prst="rect">
            <a:avLst/>
          </a:prstGeom>
          <a:noFill/>
        </p:spPr>
        <p:txBody>
          <a:bodyPr wrap="square" rtlCol="0">
            <a:spAutoFit/>
          </a:bodyPr>
          <a:lstStyle/>
          <a:p>
            <a:r>
              <a:rPr lang="en-GB" sz="3200" dirty="0"/>
              <a:t>PE will take place on a Monday and Friday. Monday’s PE lesson will be taken by a PE coach and Friday’s lesson will be taken by Miss Peters.</a:t>
            </a:r>
          </a:p>
          <a:p>
            <a:endParaRPr lang="en-GB" sz="3200" dirty="0"/>
          </a:p>
          <a:p>
            <a:r>
              <a:rPr lang="en-GB" sz="3200" dirty="0"/>
              <a:t>Please can children wear Velcro shoes.</a:t>
            </a:r>
          </a:p>
          <a:p>
            <a:endParaRPr lang="en-GB" sz="3200" dirty="0"/>
          </a:p>
        </p:txBody>
      </p:sp>
    </p:spTree>
    <p:extLst>
      <p:ext uri="{BB962C8B-B14F-4D97-AF65-F5344CB8AC3E}">
        <p14:creationId xmlns:p14="http://schemas.microsoft.com/office/powerpoint/2010/main" val="2832437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8749" y="1315446"/>
            <a:ext cx="9144000" cy="777418"/>
          </a:xfrm>
        </p:spPr>
        <p:txBody>
          <a:bodyPr>
            <a:noAutofit/>
          </a:bodyPr>
          <a:lstStyle/>
          <a:p>
            <a:r>
              <a:rPr lang="en-GB" sz="3600" b="1" u="sng" dirty="0">
                <a:latin typeface="+mn-lt"/>
              </a:rPr>
              <a:t>Enrichment Opportunities in Year 1</a:t>
            </a:r>
            <a:r>
              <a:rPr lang="en-GB" sz="4800" b="1" u="sng" dirty="0">
                <a:latin typeface="XCCW Joined 12a" panose="03050602040000000000" pitchFamily="66" charset="0"/>
              </a:rPr>
              <a:t/>
            </a:r>
            <a:br>
              <a:rPr lang="en-GB" sz="4800" b="1" u="sng" dirty="0">
                <a:latin typeface="XCCW Joined 12a" panose="03050602040000000000" pitchFamily="66" charset="0"/>
              </a:rPr>
            </a:br>
            <a:endParaRPr lang="en-GB" sz="4800" b="1" u="sng" dirty="0">
              <a:latin typeface="XCCW Joined 12a" panose="03050602040000000000" pitchFamily="66" charset="0"/>
            </a:endParaRPr>
          </a:p>
        </p:txBody>
      </p:sp>
      <p:sp>
        <p:nvSpPr>
          <p:cNvPr id="5" name="Rectangle 4"/>
          <p:cNvSpPr/>
          <p:nvPr/>
        </p:nvSpPr>
        <p:spPr>
          <a:xfrm>
            <a:off x="638978" y="517793"/>
            <a:ext cx="11016868" cy="586097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Users\User\Pictures\Logos\School logo -colour.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2293" y="742603"/>
            <a:ext cx="930302" cy="894811"/>
          </a:xfrm>
          <a:prstGeom prst="rect">
            <a:avLst/>
          </a:prstGeom>
          <a:noFill/>
          <a:ln>
            <a:noFill/>
          </a:ln>
        </p:spPr>
      </p:pic>
      <p:sp>
        <p:nvSpPr>
          <p:cNvPr id="3" name="Rectangle 2"/>
          <p:cNvSpPr/>
          <p:nvPr/>
        </p:nvSpPr>
        <p:spPr>
          <a:xfrm>
            <a:off x="638978" y="1637414"/>
            <a:ext cx="10698480" cy="4832092"/>
          </a:xfrm>
          <a:prstGeom prst="rect">
            <a:avLst/>
          </a:prstGeom>
        </p:spPr>
        <p:txBody>
          <a:bodyPr wrap="square">
            <a:spAutoFit/>
          </a:bodyPr>
          <a:lstStyle/>
          <a:p>
            <a:r>
              <a:rPr lang="en-GB" sz="2200" dirty="0"/>
              <a:t>Children will be developing across the National Curriculum with a focus on their reading, writing, maths and phonic skills. They will also have time to develop through the use of play in the first term. </a:t>
            </a:r>
          </a:p>
          <a:p>
            <a:endParaRPr lang="en-GB" sz="2200" dirty="0"/>
          </a:p>
          <a:p>
            <a:r>
              <a:rPr lang="en-GB" sz="2200" dirty="0"/>
              <a:t>They will have the chance to work independently and in groups with different children and staff members to develop on their social and communication skills.</a:t>
            </a:r>
          </a:p>
          <a:p>
            <a:endParaRPr lang="en-GB" sz="2200" dirty="0"/>
          </a:p>
          <a:p>
            <a:r>
              <a:rPr lang="en-GB" sz="2200" dirty="0"/>
              <a:t>When studying English the children will work towards an end product, i.e. planning a party, creating a museum, so they can see what they are learning and how to develop their own ideas and each others. There will also be chances for children to do something that is personal to them to support their own ideas, to enrich their learning.</a:t>
            </a:r>
          </a:p>
          <a:p>
            <a:endParaRPr lang="en-GB" sz="2200" dirty="0"/>
          </a:p>
          <a:p>
            <a:r>
              <a:rPr lang="en-GB" sz="2200" dirty="0"/>
              <a:t>Children will be encouraged to read to an adult once a week and independently on a daily </a:t>
            </a:r>
            <a:r>
              <a:rPr lang="en-GB" sz="2200" dirty="0" smtClean="0"/>
              <a:t>basis </a:t>
            </a:r>
            <a:r>
              <a:rPr lang="en-GB" sz="2200" dirty="0"/>
              <a:t>to encourage a love of reading.</a:t>
            </a:r>
          </a:p>
        </p:txBody>
      </p:sp>
    </p:spTree>
    <p:extLst>
      <p:ext uri="{BB962C8B-B14F-4D97-AF65-F5344CB8AC3E}">
        <p14:creationId xmlns:p14="http://schemas.microsoft.com/office/powerpoint/2010/main" val="3491162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8749" y="1315446"/>
            <a:ext cx="9144000" cy="777418"/>
          </a:xfrm>
        </p:spPr>
        <p:txBody>
          <a:bodyPr>
            <a:noAutofit/>
          </a:bodyPr>
          <a:lstStyle/>
          <a:p>
            <a:r>
              <a:rPr lang="en-GB" sz="3600" b="1" u="sng" dirty="0">
                <a:latin typeface="+mn-lt"/>
              </a:rPr>
              <a:t>Behaviour in Year 1</a:t>
            </a:r>
            <a:r>
              <a:rPr lang="en-GB" sz="4800" b="1" u="sng" dirty="0">
                <a:latin typeface="XCCW Joined 12a" panose="03050602040000000000" pitchFamily="66" charset="0"/>
              </a:rPr>
              <a:t/>
            </a:r>
            <a:br>
              <a:rPr lang="en-GB" sz="4800" b="1" u="sng" dirty="0">
                <a:latin typeface="XCCW Joined 12a" panose="03050602040000000000" pitchFamily="66" charset="0"/>
              </a:rPr>
            </a:br>
            <a:endParaRPr lang="en-GB" sz="4800" b="1" u="sng" dirty="0">
              <a:latin typeface="XCCW Joined 12a" panose="03050602040000000000" pitchFamily="66" charset="0"/>
            </a:endParaRPr>
          </a:p>
        </p:txBody>
      </p:sp>
      <p:sp>
        <p:nvSpPr>
          <p:cNvPr id="5" name="Rectangle 4"/>
          <p:cNvSpPr/>
          <p:nvPr/>
        </p:nvSpPr>
        <p:spPr>
          <a:xfrm>
            <a:off x="638978" y="517793"/>
            <a:ext cx="11016868" cy="586097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Users\User\Pictures\Logos\School logo -colour.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2293" y="742603"/>
            <a:ext cx="845242" cy="820383"/>
          </a:xfrm>
          <a:prstGeom prst="rect">
            <a:avLst/>
          </a:prstGeom>
          <a:noFill/>
          <a:ln>
            <a:noFill/>
          </a:ln>
        </p:spPr>
      </p:pic>
      <p:sp>
        <p:nvSpPr>
          <p:cNvPr id="7" name="TextBox 6"/>
          <p:cNvSpPr txBox="1"/>
          <p:nvPr/>
        </p:nvSpPr>
        <p:spPr>
          <a:xfrm>
            <a:off x="1384914" y="2092864"/>
            <a:ext cx="9779430" cy="3970318"/>
          </a:xfrm>
          <a:prstGeom prst="rect">
            <a:avLst/>
          </a:prstGeom>
          <a:noFill/>
        </p:spPr>
        <p:txBody>
          <a:bodyPr wrap="square" rtlCol="0">
            <a:spAutoFit/>
          </a:bodyPr>
          <a:lstStyle/>
          <a:p>
            <a:r>
              <a:rPr lang="en-GB" sz="2800" dirty="0"/>
              <a:t>Positive praise is always practised in St Martin of </a:t>
            </a:r>
            <a:r>
              <a:rPr lang="en-GB" sz="2800" dirty="0" err="1"/>
              <a:t>Porres</a:t>
            </a:r>
            <a:r>
              <a:rPr lang="en-GB" sz="2800" dirty="0"/>
              <a:t>. </a:t>
            </a:r>
          </a:p>
          <a:p>
            <a:endParaRPr lang="en-GB" sz="2800" dirty="0"/>
          </a:p>
          <a:p>
            <a:r>
              <a:rPr lang="en-GB" sz="2800" dirty="0"/>
              <a:t>Positive praise is a focus in Year 1, as it is throughout the school. In every classroom there is a rocket that the children go up if their behaviour has been an example to the rest of the class. If they move to the top of the rocket then they get rewarded with a sticker. In Class 1 we are also working together more often, therefore when kindness is shown the children earn marbles, where they then use them to choose a class reward.</a:t>
            </a:r>
          </a:p>
        </p:txBody>
      </p:sp>
    </p:spTree>
    <p:extLst>
      <p:ext uri="{BB962C8B-B14F-4D97-AF65-F5344CB8AC3E}">
        <p14:creationId xmlns:p14="http://schemas.microsoft.com/office/powerpoint/2010/main" val="3429006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8749" y="612984"/>
            <a:ext cx="9144000" cy="777418"/>
          </a:xfrm>
        </p:spPr>
        <p:txBody>
          <a:bodyPr>
            <a:noAutofit/>
          </a:bodyPr>
          <a:lstStyle/>
          <a:p>
            <a:r>
              <a:rPr lang="en-GB" sz="3600" b="1" u="sng" dirty="0">
                <a:latin typeface="+mn-lt"/>
              </a:rPr>
              <a:t>Home Learning in Year 1</a:t>
            </a:r>
            <a:endParaRPr lang="en-GB" sz="4800" b="1" u="sng" dirty="0">
              <a:latin typeface="XCCW Joined 12a" panose="03050602040000000000" pitchFamily="66" charset="0"/>
            </a:endParaRPr>
          </a:p>
        </p:txBody>
      </p:sp>
      <p:sp>
        <p:nvSpPr>
          <p:cNvPr id="5" name="Rectangle 4"/>
          <p:cNvSpPr/>
          <p:nvPr/>
        </p:nvSpPr>
        <p:spPr>
          <a:xfrm>
            <a:off x="638978" y="517793"/>
            <a:ext cx="11016868" cy="586097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Users\User\Pictures\Logos\School logo -colour.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2293" y="742603"/>
            <a:ext cx="802712" cy="777853"/>
          </a:xfrm>
          <a:prstGeom prst="rect">
            <a:avLst/>
          </a:prstGeom>
          <a:noFill/>
          <a:ln>
            <a:noFill/>
          </a:ln>
        </p:spPr>
      </p:pic>
      <p:sp>
        <p:nvSpPr>
          <p:cNvPr id="7" name="Content Placeholder 2"/>
          <p:cNvSpPr txBox="1">
            <a:spLocks/>
          </p:cNvSpPr>
          <p:nvPr/>
        </p:nvSpPr>
        <p:spPr>
          <a:xfrm>
            <a:off x="757646" y="1715326"/>
            <a:ext cx="10898200" cy="466344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000" b="1" dirty="0"/>
              <a:t>Daily reading:</a:t>
            </a:r>
          </a:p>
          <a:p>
            <a:pPr marL="285750" indent="-285750" algn="l">
              <a:buFont typeface="Arial" panose="020B0604020202020204" pitchFamily="34" charset="0"/>
              <a:buChar char="•"/>
            </a:pPr>
            <a:r>
              <a:rPr lang="en-GB" sz="2000" dirty="0"/>
              <a:t>To read each day for at least 10 minutes</a:t>
            </a:r>
          </a:p>
          <a:p>
            <a:pPr algn="l"/>
            <a:r>
              <a:rPr lang="en-GB" sz="2000" b="1" dirty="0"/>
              <a:t>Spellings:</a:t>
            </a:r>
          </a:p>
          <a:p>
            <a:pPr marL="285750" indent="-285750" algn="l">
              <a:buFont typeface="Arial" panose="020B0604020202020204" pitchFamily="34" charset="0"/>
              <a:buChar char="•"/>
            </a:pPr>
            <a:r>
              <a:rPr lang="en-GB" sz="2000" dirty="0"/>
              <a:t>A spelling test will take place every Friday and new spellings will then be given out</a:t>
            </a:r>
          </a:p>
          <a:p>
            <a:pPr algn="l"/>
            <a:r>
              <a:rPr lang="en-GB" sz="2000" b="1" dirty="0"/>
              <a:t>Phonics:</a:t>
            </a:r>
          </a:p>
          <a:p>
            <a:pPr marL="285750" indent="-285750" algn="l">
              <a:buFont typeface="Arial" panose="020B0604020202020204" pitchFamily="34" charset="0"/>
              <a:buChar char="•"/>
            </a:pPr>
            <a:r>
              <a:rPr lang="en-GB" sz="2000" dirty="0"/>
              <a:t>Children will be given phonics homework once a week to deepen their understanding of the sounds.</a:t>
            </a:r>
          </a:p>
          <a:p>
            <a:pPr algn="l"/>
            <a:r>
              <a:rPr lang="en-GB" sz="2000" b="1" dirty="0"/>
              <a:t>Homework grid:</a:t>
            </a:r>
          </a:p>
          <a:p>
            <a:pPr marL="285750" indent="-285750" algn="l">
              <a:buFont typeface="Arial" panose="020B0604020202020204" pitchFamily="34" charset="0"/>
              <a:buChar char="•"/>
            </a:pPr>
            <a:r>
              <a:rPr lang="en-GB" sz="2000" dirty="0"/>
              <a:t>A grid will be sent out to everyone each term for children to complete a different task each week. Pictures will need to be taken and then added onto Google Classrooms so teachers can view the child’s work.</a:t>
            </a:r>
          </a:p>
          <a:p>
            <a:pPr algn="l"/>
            <a:r>
              <a:rPr lang="en-GB" sz="2000" dirty="0"/>
              <a:t>Homework will be set on Purple Mash and Google Classrooms:</a:t>
            </a:r>
          </a:p>
          <a:p>
            <a:pPr marL="285750" indent="-285750" algn="l">
              <a:buFont typeface="Arial" panose="020B0604020202020204" pitchFamily="34" charset="0"/>
              <a:buChar char="•"/>
            </a:pPr>
            <a:r>
              <a:rPr lang="en-GB" sz="2000" dirty="0"/>
              <a:t>Spend time with you child to help them understand the task, whilst encouraging independence.</a:t>
            </a:r>
          </a:p>
          <a:p>
            <a:pPr algn="l"/>
            <a:endParaRPr lang="en-GB" sz="1800" dirty="0"/>
          </a:p>
          <a:p>
            <a:pPr algn="l"/>
            <a:endParaRPr lang="en-GB" sz="1900" dirty="0"/>
          </a:p>
          <a:p>
            <a:pPr algn="l"/>
            <a:endParaRPr lang="en-GB" dirty="0"/>
          </a:p>
          <a:p>
            <a:endParaRPr lang="en-GB" dirty="0"/>
          </a:p>
        </p:txBody>
      </p:sp>
      <p:pic>
        <p:nvPicPr>
          <p:cNvPr id="8" name="Picture 7" descr="Image result for homework"/>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798683">
            <a:off x="9420061" y="1206283"/>
            <a:ext cx="2223319" cy="368237"/>
          </a:xfrm>
          <a:prstGeom prst="rect">
            <a:avLst/>
          </a:prstGeom>
          <a:noFill/>
          <a:ln>
            <a:noFill/>
          </a:ln>
        </p:spPr>
      </p:pic>
    </p:spTree>
    <p:extLst>
      <p:ext uri="{BB962C8B-B14F-4D97-AF65-F5344CB8AC3E}">
        <p14:creationId xmlns:p14="http://schemas.microsoft.com/office/powerpoint/2010/main" val="2675751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7942" y="517793"/>
            <a:ext cx="9144000" cy="1498003"/>
          </a:xfrm>
        </p:spPr>
        <p:txBody>
          <a:bodyPr>
            <a:normAutofit/>
          </a:bodyPr>
          <a:lstStyle/>
          <a:p>
            <a:r>
              <a:rPr lang="en-GB" sz="3600" b="1" u="sng" dirty="0">
                <a:latin typeface="+mn-lt"/>
              </a:rPr>
              <a:t>Supporting your child at home in Year 1</a:t>
            </a:r>
            <a:br>
              <a:rPr lang="en-GB" sz="3600" b="1" u="sng" dirty="0">
                <a:latin typeface="+mn-lt"/>
              </a:rPr>
            </a:br>
            <a:endParaRPr lang="en-GB" sz="4800" b="1" u="sng" dirty="0">
              <a:latin typeface="XCCW Joined 12a" panose="03050602040000000000" pitchFamily="66" charset="0"/>
            </a:endParaRPr>
          </a:p>
        </p:txBody>
      </p:sp>
      <p:sp>
        <p:nvSpPr>
          <p:cNvPr id="5" name="Rectangle 4"/>
          <p:cNvSpPr/>
          <p:nvPr/>
        </p:nvSpPr>
        <p:spPr>
          <a:xfrm>
            <a:off x="638978" y="517793"/>
            <a:ext cx="11016868" cy="586097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Users\User\Pictures\Logos\School logo -colour.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039" y="780088"/>
            <a:ext cx="823435" cy="761634"/>
          </a:xfrm>
          <a:prstGeom prst="rect">
            <a:avLst/>
          </a:prstGeom>
          <a:noFill/>
          <a:ln>
            <a:noFill/>
          </a:ln>
        </p:spPr>
      </p:pic>
      <p:sp>
        <p:nvSpPr>
          <p:cNvPr id="7" name="TextBox 6"/>
          <p:cNvSpPr txBox="1"/>
          <p:nvPr/>
        </p:nvSpPr>
        <p:spPr>
          <a:xfrm>
            <a:off x="1310756" y="1878302"/>
            <a:ext cx="9779430" cy="3539430"/>
          </a:xfrm>
          <a:prstGeom prst="rect">
            <a:avLst/>
          </a:prstGeom>
          <a:noFill/>
        </p:spPr>
        <p:txBody>
          <a:bodyPr wrap="square" rtlCol="0">
            <a:spAutoFit/>
          </a:bodyPr>
          <a:lstStyle/>
          <a:p>
            <a:r>
              <a:rPr lang="en-GB" sz="2800" dirty="0"/>
              <a:t>When your child is set a reading task please support them with sounding out the letters phonetically, as this is the way we are teaching your child to read in school.</a:t>
            </a:r>
          </a:p>
          <a:p>
            <a:endParaRPr lang="en-GB" sz="2800" dirty="0"/>
          </a:p>
          <a:p>
            <a:r>
              <a:rPr lang="en-GB" sz="2800" dirty="0"/>
              <a:t>When they are given a homework task please help them to complete the task, if you can not complete the homework task please just let me know.</a:t>
            </a:r>
          </a:p>
          <a:p>
            <a:endParaRPr lang="en-GB" sz="2800" dirty="0"/>
          </a:p>
        </p:txBody>
      </p:sp>
    </p:spTree>
    <p:extLst>
      <p:ext uri="{BB962C8B-B14F-4D97-AF65-F5344CB8AC3E}">
        <p14:creationId xmlns:p14="http://schemas.microsoft.com/office/powerpoint/2010/main" val="2261055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7562" y="285386"/>
            <a:ext cx="9144000" cy="1423281"/>
          </a:xfrm>
        </p:spPr>
        <p:txBody>
          <a:bodyPr>
            <a:noAutofit/>
          </a:bodyPr>
          <a:lstStyle/>
          <a:p>
            <a:r>
              <a:rPr lang="en-GB" sz="3600" b="1" u="sng" dirty="0">
                <a:latin typeface="+mn-lt"/>
              </a:rPr>
              <a:t>Routines in Key Stage </a:t>
            </a:r>
            <a:r>
              <a:rPr lang="en-GB" sz="3600" b="1" u="sng" dirty="0">
                <a:latin typeface="+mn-lt"/>
              </a:rPr>
              <a:t>1</a:t>
            </a:r>
            <a:r>
              <a:rPr lang="en-GB" sz="3600" b="1" u="sng" dirty="0" smtClean="0">
                <a:latin typeface="+mn-lt"/>
              </a:rPr>
              <a:t>.</a:t>
            </a:r>
            <a:r>
              <a:rPr lang="en-GB" sz="4400" b="1" u="sng" dirty="0">
                <a:latin typeface="XCCW Joined 12a" panose="03050602040000000000" pitchFamily="66" charset="0"/>
              </a:rPr>
              <a:t/>
            </a:r>
            <a:br>
              <a:rPr lang="en-GB" sz="4400" b="1" u="sng" dirty="0">
                <a:latin typeface="XCCW Joined 12a" panose="03050602040000000000" pitchFamily="66" charset="0"/>
              </a:rPr>
            </a:br>
            <a:endParaRPr lang="en-GB" sz="4400" b="1" u="sng" dirty="0">
              <a:latin typeface="XCCW Joined 12a" panose="03050602040000000000" pitchFamily="66" charset="0"/>
            </a:endParaRPr>
          </a:p>
        </p:txBody>
      </p:sp>
      <p:sp>
        <p:nvSpPr>
          <p:cNvPr id="5" name="Rectangle 4"/>
          <p:cNvSpPr/>
          <p:nvPr/>
        </p:nvSpPr>
        <p:spPr>
          <a:xfrm>
            <a:off x="495855" y="202019"/>
            <a:ext cx="11159991" cy="6573017"/>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Users\User\Pictures\Logos\School logo -colour.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604" y="361615"/>
            <a:ext cx="890238" cy="885387"/>
          </a:xfrm>
          <a:prstGeom prst="rect">
            <a:avLst/>
          </a:prstGeom>
          <a:noFill/>
          <a:ln>
            <a:noFill/>
          </a:ln>
        </p:spPr>
      </p:pic>
      <p:sp>
        <p:nvSpPr>
          <p:cNvPr id="3" name="TextBox 2"/>
          <p:cNvSpPr txBox="1"/>
          <p:nvPr/>
        </p:nvSpPr>
        <p:spPr>
          <a:xfrm>
            <a:off x="1057562" y="1868263"/>
            <a:ext cx="10273978" cy="3662541"/>
          </a:xfrm>
          <a:prstGeom prst="rect">
            <a:avLst/>
          </a:prstGeom>
          <a:noFill/>
        </p:spPr>
        <p:txBody>
          <a:bodyPr wrap="square" rtlCol="0">
            <a:spAutoFit/>
          </a:bodyPr>
          <a:lstStyle/>
          <a:p>
            <a:r>
              <a:rPr lang="en-GB" sz="3200" dirty="0" err="1" smtClean="0"/>
              <a:t>8:45am</a:t>
            </a:r>
            <a:r>
              <a:rPr lang="en-GB" sz="3200" dirty="0" smtClean="0"/>
              <a:t> – </a:t>
            </a:r>
            <a:r>
              <a:rPr lang="en-GB" sz="3200" dirty="0" err="1" smtClean="0"/>
              <a:t>8:55am</a:t>
            </a:r>
            <a:r>
              <a:rPr lang="en-GB" sz="3200" dirty="0" smtClean="0"/>
              <a:t>: </a:t>
            </a:r>
            <a:r>
              <a:rPr lang="en-GB" sz="3200" dirty="0"/>
              <a:t>C</a:t>
            </a:r>
            <a:r>
              <a:rPr lang="en-GB" sz="3200" dirty="0" smtClean="0"/>
              <a:t>hildren </a:t>
            </a:r>
            <a:r>
              <a:rPr lang="en-GB" sz="3200" dirty="0"/>
              <a:t>come in from the playground</a:t>
            </a:r>
          </a:p>
          <a:p>
            <a:r>
              <a:rPr lang="en-GB" sz="3200" dirty="0" err="1" smtClean="0"/>
              <a:t>9:00am</a:t>
            </a:r>
            <a:r>
              <a:rPr lang="en-GB" sz="3200" dirty="0" smtClean="0"/>
              <a:t>: The </a:t>
            </a:r>
            <a:r>
              <a:rPr lang="en-GB" sz="3200" dirty="0"/>
              <a:t>register is taken</a:t>
            </a:r>
          </a:p>
          <a:p>
            <a:r>
              <a:rPr lang="en-GB" sz="3200" dirty="0" err="1" smtClean="0"/>
              <a:t>10:30am</a:t>
            </a:r>
            <a:r>
              <a:rPr lang="en-GB" sz="3200" dirty="0" smtClean="0"/>
              <a:t> -</a:t>
            </a:r>
            <a:r>
              <a:rPr lang="en-GB" sz="3200" dirty="0" err="1" smtClean="0"/>
              <a:t>10:45am</a:t>
            </a:r>
            <a:r>
              <a:rPr lang="en-GB" sz="3200" dirty="0" smtClean="0"/>
              <a:t>: Break</a:t>
            </a:r>
            <a:endParaRPr lang="en-GB" sz="3200" dirty="0"/>
          </a:p>
          <a:p>
            <a:r>
              <a:rPr lang="en-GB" sz="3200" dirty="0" err="1" smtClean="0"/>
              <a:t>12:00pm</a:t>
            </a:r>
            <a:r>
              <a:rPr lang="en-GB" sz="3200" dirty="0" smtClean="0"/>
              <a:t> - </a:t>
            </a:r>
            <a:r>
              <a:rPr lang="en-GB" sz="3200" dirty="0" err="1" smtClean="0"/>
              <a:t>1:00pm</a:t>
            </a:r>
            <a:r>
              <a:rPr lang="en-GB" sz="3200" dirty="0" smtClean="0"/>
              <a:t>: Lunchtime </a:t>
            </a:r>
            <a:endParaRPr lang="en-GB" sz="3200" dirty="0"/>
          </a:p>
          <a:p>
            <a:r>
              <a:rPr lang="en-GB" sz="3200" dirty="0" err="1" smtClean="0"/>
              <a:t>2:05pm</a:t>
            </a:r>
            <a:r>
              <a:rPr lang="en-GB" sz="3200" dirty="0" smtClean="0"/>
              <a:t> -</a:t>
            </a:r>
            <a:r>
              <a:rPr lang="en-GB" sz="3200" dirty="0" err="1" smtClean="0"/>
              <a:t>2:20pm</a:t>
            </a:r>
            <a:r>
              <a:rPr lang="en-GB" sz="3200" dirty="0" smtClean="0"/>
              <a:t>: Break</a:t>
            </a:r>
            <a:endParaRPr lang="en-GB" sz="3200" dirty="0"/>
          </a:p>
          <a:p>
            <a:r>
              <a:rPr lang="en-GB" sz="3200" dirty="0" err="1" smtClean="0"/>
              <a:t>3:15pm</a:t>
            </a:r>
            <a:r>
              <a:rPr lang="en-GB" sz="3200" dirty="0" smtClean="0"/>
              <a:t>:  </a:t>
            </a:r>
            <a:r>
              <a:rPr lang="en-GB" sz="3200" dirty="0"/>
              <a:t>E</a:t>
            </a:r>
            <a:r>
              <a:rPr lang="en-GB" sz="3200" dirty="0" smtClean="0"/>
              <a:t>nd </a:t>
            </a:r>
            <a:r>
              <a:rPr lang="en-GB" sz="3200" dirty="0"/>
              <a:t>of </a:t>
            </a:r>
            <a:r>
              <a:rPr lang="en-GB" sz="3200" dirty="0" smtClean="0"/>
              <a:t>the day</a:t>
            </a:r>
            <a:endParaRPr lang="en-GB" sz="3200" dirty="0"/>
          </a:p>
          <a:p>
            <a:endParaRPr lang="en-GB" sz="4000" dirty="0"/>
          </a:p>
        </p:txBody>
      </p:sp>
    </p:spTree>
    <p:extLst>
      <p:ext uri="{BB962C8B-B14F-4D97-AF65-F5344CB8AC3E}">
        <p14:creationId xmlns:p14="http://schemas.microsoft.com/office/powerpoint/2010/main" val="318977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8749" y="1315446"/>
            <a:ext cx="9144000" cy="777418"/>
          </a:xfrm>
        </p:spPr>
        <p:txBody>
          <a:bodyPr>
            <a:noAutofit/>
          </a:bodyPr>
          <a:lstStyle/>
          <a:p>
            <a:r>
              <a:rPr lang="en-GB" sz="3600" b="1" u="sng" dirty="0">
                <a:latin typeface="+mn-lt"/>
              </a:rPr>
              <a:t>Additional Information:</a:t>
            </a:r>
            <a:r>
              <a:rPr lang="en-GB" sz="4800" b="1" u="sng" dirty="0">
                <a:latin typeface="XCCW Joined 12a" panose="03050602040000000000" pitchFamily="66" charset="0"/>
              </a:rPr>
              <a:t/>
            </a:r>
            <a:br>
              <a:rPr lang="en-GB" sz="4800" b="1" u="sng" dirty="0">
                <a:latin typeface="XCCW Joined 12a" panose="03050602040000000000" pitchFamily="66" charset="0"/>
              </a:rPr>
            </a:br>
            <a:endParaRPr lang="en-GB" sz="4800" b="1" u="sng" dirty="0">
              <a:latin typeface="XCCW Joined 12a" panose="03050602040000000000" pitchFamily="66" charset="0"/>
            </a:endParaRPr>
          </a:p>
        </p:txBody>
      </p:sp>
      <p:sp>
        <p:nvSpPr>
          <p:cNvPr id="5" name="Rectangle 4"/>
          <p:cNvSpPr/>
          <p:nvPr/>
        </p:nvSpPr>
        <p:spPr>
          <a:xfrm>
            <a:off x="638978" y="517793"/>
            <a:ext cx="11016868" cy="586097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Users\User\Pictures\Logos\School logo -colour.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2293" y="742604"/>
            <a:ext cx="866507" cy="905444"/>
          </a:xfrm>
          <a:prstGeom prst="rect">
            <a:avLst/>
          </a:prstGeom>
          <a:noFill/>
          <a:ln>
            <a:noFill/>
          </a:ln>
        </p:spPr>
      </p:pic>
      <p:sp>
        <p:nvSpPr>
          <p:cNvPr id="7" name="Content Placeholder 2"/>
          <p:cNvSpPr txBox="1">
            <a:spLocks/>
          </p:cNvSpPr>
          <p:nvPr/>
        </p:nvSpPr>
        <p:spPr>
          <a:xfrm>
            <a:off x="1133080" y="2092864"/>
            <a:ext cx="9160881" cy="4023360"/>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800" dirty="0"/>
              <a:t>If you have any questions please could you email the Year 1 email account and I’d be happy to answer any queries you may have. </a:t>
            </a:r>
          </a:p>
          <a:p>
            <a:pPr algn="l"/>
            <a:endParaRPr lang="en-GB" sz="2800" dirty="0">
              <a:cs typeface="Calibri"/>
            </a:endParaRPr>
          </a:p>
          <a:p>
            <a:pPr algn="l"/>
            <a:r>
              <a:rPr lang="en-GB" sz="2800" dirty="0">
                <a:cs typeface="Calibri"/>
                <a:hlinkClick r:id="rId3"/>
              </a:rPr>
              <a:t>Class1@st-martinporres.haringey.sch.uk</a:t>
            </a:r>
            <a:endParaRPr lang="en-GB" sz="2800" dirty="0">
              <a:cs typeface="Calibri"/>
            </a:endParaRPr>
          </a:p>
          <a:p>
            <a:pPr algn="l"/>
            <a:endParaRPr lang="en-GB" dirty="0">
              <a:cs typeface="Calibri"/>
            </a:endParaRPr>
          </a:p>
          <a:p>
            <a:endParaRPr lang="en-GB" dirty="0">
              <a:cs typeface="Calibri"/>
            </a:endParaRPr>
          </a:p>
          <a:p>
            <a:pPr algn="l"/>
            <a:endParaRPr lang="en-GB" dirty="0">
              <a:cs typeface="Calibri"/>
            </a:endParaRPr>
          </a:p>
        </p:txBody>
      </p:sp>
    </p:spTree>
    <p:extLst>
      <p:ext uri="{BB962C8B-B14F-4D97-AF65-F5344CB8AC3E}">
        <p14:creationId xmlns:p14="http://schemas.microsoft.com/office/powerpoint/2010/main" val="3019744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4506" y="-563602"/>
            <a:ext cx="9144000" cy="2387600"/>
          </a:xfrm>
        </p:spPr>
        <p:txBody>
          <a:bodyPr>
            <a:normAutofit/>
          </a:bodyPr>
          <a:lstStyle/>
          <a:p>
            <a:r>
              <a:rPr lang="en-GB" sz="4800" b="1" u="sng" dirty="0">
                <a:latin typeface="+mn-lt"/>
              </a:rPr>
              <a:t>School Mission Statement</a:t>
            </a:r>
          </a:p>
        </p:txBody>
      </p:sp>
      <p:sp>
        <p:nvSpPr>
          <p:cNvPr id="5" name="Rectangle 4"/>
          <p:cNvSpPr/>
          <p:nvPr/>
        </p:nvSpPr>
        <p:spPr>
          <a:xfrm>
            <a:off x="638978" y="517793"/>
            <a:ext cx="11016868" cy="586097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Users\User\Pictures\Logos\School logo -colour.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2293" y="742603"/>
            <a:ext cx="1123414" cy="1145687"/>
          </a:xfrm>
          <a:prstGeom prst="rect">
            <a:avLst/>
          </a:prstGeom>
          <a:noFill/>
          <a:ln>
            <a:noFill/>
          </a:ln>
        </p:spPr>
      </p:pic>
      <p:sp>
        <p:nvSpPr>
          <p:cNvPr id="4" name="TextBox 3"/>
          <p:cNvSpPr txBox="1"/>
          <p:nvPr/>
        </p:nvSpPr>
        <p:spPr>
          <a:xfrm>
            <a:off x="745552" y="2390661"/>
            <a:ext cx="10803720" cy="2616101"/>
          </a:xfrm>
          <a:prstGeom prst="rect">
            <a:avLst/>
          </a:prstGeom>
          <a:noFill/>
        </p:spPr>
        <p:txBody>
          <a:bodyPr wrap="square" rtlCol="0">
            <a:spAutoFit/>
          </a:bodyPr>
          <a:lstStyle/>
          <a:p>
            <a:pPr algn="ctr"/>
            <a:r>
              <a:rPr lang="en-GB" sz="4400" i="1" dirty="0"/>
              <a:t>Growing in knowledge and in the love of Jesus.</a:t>
            </a:r>
          </a:p>
          <a:p>
            <a:endParaRPr lang="en-GB" sz="4000" dirty="0"/>
          </a:p>
          <a:p>
            <a:pPr algn="ctr"/>
            <a:r>
              <a:rPr lang="en-GB" sz="4000" dirty="0"/>
              <a:t>This underpins all that we do at St. Martin of </a:t>
            </a:r>
            <a:r>
              <a:rPr lang="en-GB" sz="4000" dirty="0" err="1"/>
              <a:t>Porres</a:t>
            </a:r>
            <a:r>
              <a:rPr lang="en-GB" sz="4000" dirty="0"/>
              <a:t> Catholic Primary School. </a:t>
            </a:r>
          </a:p>
        </p:txBody>
      </p:sp>
    </p:spTree>
    <p:extLst>
      <p:ext uri="{BB962C8B-B14F-4D97-AF65-F5344CB8AC3E}">
        <p14:creationId xmlns:p14="http://schemas.microsoft.com/office/powerpoint/2010/main" val="3698655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13100"/>
            <a:ext cx="9144000" cy="2387600"/>
          </a:xfrm>
        </p:spPr>
        <p:txBody>
          <a:bodyPr>
            <a:normAutofit fontScale="90000"/>
          </a:bodyPr>
          <a:lstStyle/>
          <a:p>
            <a:r>
              <a:rPr lang="en-GB" b="1" u="sng" dirty="0">
                <a:latin typeface="+mn-lt"/>
              </a:rPr>
              <a:t>Thank you for your time.</a:t>
            </a:r>
            <a:br>
              <a:rPr lang="en-GB" b="1" u="sng" dirty="0">
                <a:latin typeface="+mn-lt"/>
              </a:rPr>
            </a:br>
            <a:r>
              <a:rPr lang="en-GB" b="1" u="sng" dirty="0">
                <a:latin typeface="+mn-lt"/>
              </a:rPr>
              <a:t/>
            </a:r>
            <a:br>
              <a:rPr lang="en-GB" b="1" u="sng" dirty="0">
                <a:latin typeface="+mn-lt"/>
              </a:rPr>
            </a:br>
            <a:r>
              <a:rPr lang="en-GB" b="1" u="sng" dirty="0">
                <a:latin typeface="+mn-lt"/>
              </a:rPr>
              <a:t>Any questions?</a:t>
            </a:r>
          </a:p>
        </p:txBody>
      </p:sp>
      <p:sp>
        <p:nvSpPr>
          <p:cNvPr id="5" name="Rectangle 4"/>
          <p:cNvSpPr/>
          <p:nvPr/>
        </p:nvSpPr>
        <p:spPr>
          <a:xfrm>
            <a:off x="638978" y="517793"/>
            <a:ext cx="11016868" cy="586097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Users\User\Pictures\Logos\School logo -colour.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2293" y="742604"/>
            <a:ext cx="972833" cy="958606"/>
          </a:xfrm>
          <a:prstGeom prst="rect">
            <a:avLst/>
          </a:prstGeom>
          <a:noFill/>
          <a:ln>
            <a:noFill/>
          </a:ln>
        </p:spPr>
      </p:pic>
    </p:spTree>
    <p:extLst>
      <p:ext uri="{BB962C8B-B14F-4D97-AF65-F5344CB8AC3E}">
        <p14:creationId xmlns:p14="http://schemas.microsoft.com/office/powerpoint/2010/main" val="3268583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8749" y="1315446"/>
            <a:ext cx="9144000" cy="777418"/>
          </a:xfrm>
        </p:spPr>
        <p:txBody>
          <a:bodyPr>
            <a:noAutofit/>
          </a:bodyPr>
          <a:lstStyle/>
          <a:p>
            <a:r>
              <a:rPr lang="en-GB" sz="3600" b="1" u="sng" dirty="0">
                <a:latin typeface="+mn-lt"/>
              </a:rPr>
              <a:t>Class Prayer</a:t>
            </a:r>
            <a:r>
              <a:rPr lang="en-GB" sz="4800" b="1" u="sng" dirty="0">
                <a:latin typeface="XCCW Joined 12a" panose="03050602040000000000" pitchFamily="66" charset="0"/>
              </a:rPr>
              <a:t/>
            </a:r>
            <a:br>
              <a:rPr lang="en-GB" sz="4800" b="1" u="sng" dirty="0">
                <a:latin typeface="XCCW Joined 12a" panose="03050602040000000000" pitchFamily="66" charset="0"/>
              </a:rPr>
            </a:br>
            <a:endParaRPr lang="en-GB" sz="4800" b="1" u="sng" dirty="0">
              <a:latin typeface="XCCW Joined 12a" panose="03050602040000000000" pitchFamily="66" charset="0"/>
            </a:endParaRPr>
          </a:p>
        </p:txBody>
      </p:sp>
      <p:sp>
        <p:nvSpPr>
          <p:cNvPr id="5" name="Rectangle 4"/>
          <p:cNvSpPr/>
          <p:nvPr/>
        </p:nvSpPr>
        <p:spPr>
          <a:xfrm>
            <a:off x="638978" y="517793"/>
            <a:ext cx="11016868" cy="586097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Users\User\Pictures\Logos\School logo -colour.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2293" y="742603"/>
            <a:ext cx="1123414" cy="1145687"/>
          </a:xfrm>
          <a:prstGeom prst="rect">
            <a:avLst/>
          </a:prstGeom>
          <a:noFill/>
          <a:ln>
            <a:noFill/>
          </a:ln>
        </p:spPr>
      </p:pic>
      <p:sp>
        <p:nvSpPr>
          <p:cNvPr id="3" name="TextBox 2"/>
          <p:cNvSpPr txBox="1"/>
          <p:nvPr/>
        </p:nvSpPr>
        <p:spPr>
          <a:xfrm>
            <a:off x="1881963" y="2264735"/>
            <a:ext cx="8729330" cy="3693319"/>
          </a:xfrm>
          <a:prstGeom prst="rect">
            <a:avLst/>
          </a:prstGeom>
          <a:noFill/>
        </p:spPr>
        <p:txBody>
          <a:bodyPr wrap="square" rtlCol="0">
            <a:spAutoFit/>
          </a:bodyPr>
          <a:lstStyle/>
          <a:p>
            <a:pPr>
              <a:lnSpc>
                <a:spcPct val="150000"/>
              </a:lnSpc>
            </a:pPr>
            <a:r>
              <a:rPr lang="en-GB" sz="2400" dirty="0">
                <a:latin typeface="XCCW Joined 12a" panose="03050602040000000000" pitchFamily="66" charset="0"/>
              </a:rPr>
              <a:t>Dear God,</a:t>
            </a:r>
          </a:p>
          <a:p>
            <a:pPr>
              <a:lnSpc>
                <a:spcPct val="150000"/>
              </a:lnSpc>
            </a:pPr>
            <a:endParaRPr lang="en-GB" sz="2400" dirty="0">
              <a:latin typeface="XCCW Joined 12a" panose="03050602040000000000" pitchFamily="66" charset="0"/>
            </a:endParaRPr>
          </a:p>
          <a:p>
            <a:pPr>
              <a:lnSpc>
                <a:spcPct val="150000"/>
              </a:lnSpc>
            </a:pPr>
            <a:r>
              <a:rPr lang="en-GB" sz="2400" dirty="0">
                <a:latin typeface="XCCW Joined 12a" panose="03050602040000000000" pitchFamily="66" charset="0"/>
              </a:rPr>
              <a:t>Thank you for our homes, school and friendship.</a:t>
            </a:r>
          </a:p>
          <a:p>
            <a:pPr>
              <a:lnSpc>
                <a:spcPct val="150000"/>
              </a:lnSpc>
            </a:pPr>
            <a:r>
              <a:rPr lang="en-GB" sz="2400" dirty="0">
                <a:latin typeface="XCCW Joined 12a" panose="03050602040000000000" pitchFamily="66" charset="0"/>
              </a:rPr>
              <a:t>Thank you for everything.</a:t>
            </a:r>
          </a:p>
          <a:p>
            <a:pPr>
              <a:lnSpc>
                <a:spcPct val="150000"/>
              </a:lnSpc>
            </a:pPr>
            <a:r>
              <a:rPr lang="en-GB" sz="2400" dirty="0">
                <a:latin typeface="XCCW Joined 12a" panose="03050602040000000000" pitchFamily="66" charset="0"/>
              </a:rPr>
              <a:t>Amen </a:t>
            </a:r>
          </a:p>
          <a:p>
            <a:endParaRPr lang="en-GB" dirty="0"/>
          </a:p>
        </p:txBody>
      </p:sp>
    </p:spTree>
    <p:extLst>
      <p:ext uri="{BB962C8B-B14F-4D97-AF65-F5344CB8AC3E}">
        <p14:creationId xmlns:p14="http://schemas.microsoft.com/office/powerpoint/2010/main" val="1410615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0774" y="2348986"/>
            <a:ext cx="10931226" cy="1821338"/>
          </a:xfrm>
        </p:spPr>
        <p:txBody>
          <a:bodyPr>
            <a:normAutofit fontScale="90000"/>
          </a:bodyPr>
          <a:lstStyle/>
          <a:p>
            <a:pPr algn="l">
              <a:lnSpc>
                <a:spcPct val="130000"/>
              </a:lnSpc>
              <a:spcBef>
                <a:spcPts val="0"/>
              </a:spcBef>
            </a:pPr>
            <a:r>
              <a:rPr lang="en-GB" b="1" u="sng" dirty="0">
                <a:latin typeface="XCCW Joined 12a" panose="03050602040000000000" pitchFamily="66" charset="0"/>
              </a:rPr>
              <a:t/>
            </a:r>
            <a:br>
              <a:rPr lang="en-GB" b="1" u="sng" dirty="0">
                <a:latin typeface="XCCW Joined 12a" panose="03050602040000000000" pitchFamily="66" charset="0"/>
              </a:rPr>
            </a:br>
            <a:r>
              <a:rPr lang="en-GB" sz="4000" b="1" dirty="0" smtClean="0">
                <a:latin typeface="+mn-lt"/>
              </a:rPr>
              <a:t>Class </a:t>
            </a:r>
            <a:r>
              <a:rPr lang="en-GB" sz="4000" b="1" dirty="0">
                <a:latin typeface="+mn-lt"/>
              </a:rPr>
              <a:t>teacher </a:t>
            </a:r>
            <a:r>
              <a:rPr lang="en-GB" sz="4000" dirty="0">
                <a:latin typeface="+mn-lt"/>
              </a:rPr>
              <a:t>-	 Miss Peters</a:t>
            </a:r>
            <a:br>
              <a:rPr lang="en-GB" sz="4000" dirty="0">
                <a:latin typeface="+mn-lt"/>
              </a:rPr>
            </a:br>
            <a:r>
              <a:rPr lang="en-GB" sz="4000" b="1" dirty="0">
                <a:latin typeface="+mn-lt"/>
              </a:rPr>
              <a:t>Support staff </a:t>
            </a:r>
            <a:r>
              <a:rPr lang="en-GB" sz="4000" dirty="0">
                <a:latin typeface="+mn-lt"/>
              </a:rPr>
              <a:t>– Ms Keeley, Mrs Moloney</a:t>
            </a:r>
            <a:endParaRPr lang="en-GB" sz="5300" dirty="0">
              <a:latin typeface="XCCW Joined 12a" panose="03050602040000000000" pitchFamily="66" charset="0"/>
            </a:endParaRPr>
          </a:p>
        </p:txBody>
      </p:sp>
      <p:sp>
        <p:nvSpPr>
          <p:cNvPr id="5" name="Rectangle 4"/>
          <p:cNvSpPr/>
          <p:nvPr/>
        </p:nvSpPr>
        <p:spPr>
          <a:xfrm>
            <a:off x="638978" y="717955"/>
            <a:ext cx="11016868" cy="586097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Users\User\Pictures\Logos\School logo -colour.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2293" y="742603"/>
            <a:ext cx="1123414" cy="1145687"/>
          </a:xfrm>
          <a:prstGeom prst="rect">
            <a:avLst/>
          </a:prstGeom>
          <a:noFill/>
          <a:ln>
            <a:noFill/>
          </a:ln>
        </p:spPr>
      </p:pic>
      <p:sp>
        <p:nvSpPr>
          <p:cNvPr id="3" name="TextBox 2"/>
          <p:cNvSpPr txBox="1"/>
          <p:nvPr/>
        </p:nvSpPr>
        <p:spPr>
          <a:xfrm>
            <a:off x="2163398" y="992280"/>
            <a:ext cx="7705956" cy="769441"/>
          </a:xfrm>
          <a:prstGeom prst="rect">
            <a:avLst/>
          </a:prstGeom>
          <a:noFill/>
        </p:spPr>
        <p:txBody>
          <a:bodyPr wrap="none" rtlCol="0">
            <a:spAutoFit/>
          </a:bodyPr>
          <a:lstStyle/>
          <a:p>
            <a:r>
              <a:rPr lang="en-GB" sz="4400" b="1" u="sng" dirty="0"/>
              <a:t>Staff working with your children</a:t>
            </a:r>
            <a:endParaRPr lang="en-GB" sz="4400" dirty="0"/>
          </a:p>
        </p:txBody>
      </p:sp>
    </p:spTree>
    <p:extLst>
      <p:ext uri="{BB962C8B-B14F-4D97-AF65-F5344CB8AC3E}">
        <p14:creationId xmlns:p14="http://schemas.microsoft.com/office/powerpoint/2010/main" val="175679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7058" y="442051"/>
            <a:ext cx="9144000" cy="765927"/>
          </a:xfrm>
        </p:spPr>
        <p:txBody>
          <a:bodyPr>
            <a:normAutofit/>
          </a:bodyPr>
          <a:lstStyle/>
          <a:p>
            <a:r>
              <a:rPr lang="en-GB" sz="3600" b="1" u="sng" dirty="0">
                <a:latin typeface="+mn-lt"/>
              </a:rPr>
              <a:t>Class Timetable</a:t>
            </a:r>
          </a:p>
        </p:txBody>
      </p:sp>
      <p:sp>
        <p:nvSpPr>
          <p:cNvPr id="5" name="Rectangle 4"/>
          <p:cNvSpPr/>
          <p:nvPr/>
        </p:nvSpPr>
        <p:spPr>
          <a:xfrm>
            <a:off x="638978" y="517793"/>
            <a:ext cx="11016868" cy="586097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Users\User\Pictures\Logos\School logo -colour.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196" y="517793"/>
            <a:ext cx="789216" cy="810532"/>
          </a:xfrm>
          <a:prstGeom prst="rect">
            <a:avLst/>
          </a:prstGeom>
          <a:noFill/>
          <a:ln>
            <a:noFill/>
          </a:ln>
        </p:spPr>
      </p:pic>
      <p:pic>
        <p:nvPicPr>
          <p:cNvPr id="8" name="Picture 7">
            <a:extLst>
              <a:ext uri="{FF2B5EF4-FFF2-40B4-BE49-F238E27FC236}">
                <a16:creationId xmlns:a16="http://schemas.microsoft.com/office/drawing/2014/main" id="{B64CE56B-9A00-4EEE-8D4A-58FBDC0E4D78}"/>
              </a:ext>
            </a:extLst>
          </p:cNvPr>
          <p:cNvPicPr>
            <a:picLocks noChangeAspect="1"/>
          </p:cNvPicPr>
          <p:nvPr/>
        </p:nvPicPr>
        <p:blipFill>
          <a:blip r:embed="rId3"/>
          <a:stretch>
            <a:fillRect/>
          </a:stretch>
        </p:blipFill>
        <p:spPr>
          <a:xfrm>
            <a:off x="2253520" y="534217"/>
            <a:ext cx="7684961" cy="5789567"/>
          </a:xfrm>
          <a:prstGeom prst="rect">
            <a:avLst/>
          </a:prstGeom>
        </p:spPr>
      </p:pic>
    </p:spTree>
    <p:extLst>
      <p:ext uri="{BB962C8B-B14F-4D97-AF65-F5344CB8AC3E}">
        <p14:creationId xmlns:p14="http://schemas.microsoft.com/office/powerpoint/2010/main" val="2165614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5558" y="1151674"/>
            <a:ext cx="9144000" cy="3248710"/>
          </a:xfrm>
        </p:spPr>
        <p:txBody>
          <a:bodyPr>
            <a:normAutofit fontScale="90000"/>
          </a:bodyPr>
          <a:lstStyle/>
          <a:p>
            <a:r>
              <a:rPr lang="en-GB" sz="4000" b="1" u="sng" dirty="0">
                <a:latin typeface="+mn-lt"/>
              </a:rPr>
              <a:t>What we are doing in Class 1</a:t>
            </a:r>
            <a:br>
              <a:rPr lang="en-GB" sz="4000" b="1" u="sng" dirty="0">
                <a:latin typeface="+mn-lt"/>
              </a:rPr>
            </a:br>
            <a:r>
              <a:rPr lang="en-GB" sz="4000" b="1" u="sng" dirty="0">
                <a:latin typeface="+mn-lt"/>
              </a:rPr>
              <a:t/>
            </a:r>
            <a:br>
              <a:rPr lang="en-GB" sz="4000" b="1" u="sng" dirty="0">
                <a:latin typeface="+mn-lt"/>
              </a:rPr>
            </a:br>
            <a:r>
              <a:rPr lang="en-GB" b="1" u="sng" dirty="0">
                <a:latin typeface="+mn-lt"/>
              </a:rPr>
              <a:t/>
            </a:r>
            <a:br>
              <a:rPr lang="en-GB" b="1" u="sng" dirty="0">
                <a:latin typeface="+mn-lt"/>
              </a:rPr>
            </a:br>
            <a:r>
              <a:rPr lang="en-GB" sz="3200" dirty="0">
                <a:latin typeface="+mn-lt"/>
              </a:rPr>
              <a:t/>
            </a:r>
            <a:br>
              <a:rPr lang="en-GB" sz="3200" dirty="0">
                <a:latin typeface="+mn-lt"/>
              </a:rPr>
            </a:br>
            <a:r>
              <a:rPr lang="en-GB" b="1" u="sng" dirty="0">
                <a:latin typeface="+mn-lt"/>
              </a:rPr>
              <a:t/>
            </a:r>
            <a:br>
              <a:rPr lang="en-GB" b="1" u="sng" dirty="0">
                <a:latin typeface="+mn-lt"/>
              </a:rPr>
            </a:br>
            <a:endParaRPr lang="en-GB" b="1" u="sng" dirty="0">
              <a:latin typeface="+mn-lt"/>
            </a:endParaRPr>
          </a:p>
        </p:txBody>
      </p:sp>
      <p:sp>
        <p:nvSpPr>
          <p:cNvPr id="5" name="Rectangle 4"/>
          <p:cNvSpPr/>
          <p:nvPr/>
        </p:nvSpPr>
        <p:spPr>
          <a:xfrm>
            <a:off x="638978" y="517793"/>
            <a:ext cx="11016868" cy="586097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Users\User\Pictures\Logos\School logo -colour.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144" y="549520"/>
            <a:ext cx="1123414" cy="1145687"/>
          </a:xfrm>
          <a:prstGeom prst="rect">
            <a:avLst/>
          </a:prstGeom>
          <a:noFill/>
          <a:ln>
            <a:noFill/>
          </a:ln>
        </p:spPr>
      </p:pic>
      <p:sp>
        <p:nvSpPr>
          <p:cNvPr id="9" name="Content Placeholder 2"/>
          <p:cNvSpPr txBox="1">
            <a:spLocks/>
          </p:cNvSpPr>
          <p:nvPr/>
        </p:nvSpPr>
        <p:spPr>
          <a:xfrm>
            <a:off x="1363851" y="1848349"/>
            <a:ext cx="10149747" cy="39966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dirty="0"/>
              <a:t>We will be focusing on transitioning the children from a play based curriculum to the National Curriculum. The focus will be on their:</a:t>
            </a:r>
          </a:p>
          <a:p>
            <a:pPr marL="342900" indent="-342900" algn="l">
              <a:buFont typeface="Arial" panose="020B0604020202020204" pitchFamily="34" charset="0"/>
              <a:buChar char="•"/>
            </a:pPr>
            <a:r>
              <a:rPr lang="en-GB" dirty="0"/>
              <a:t>Reading </a:t>
            </a:r>
          </a:p>
          <a:p>
            <a:pPr marL="342900" indent="-342900" algn="l">
              <a:buFont typeface="Arial" panose="020B0604020202020204" pitchFamily="34" charset="0"/>
              <a:buChar char="•"/>
            </a:pPr>
            <a:r>
              <a:rPr lang="en-GB" dirty="0"/>
              <a:t>Writing </a:t>
            </a:r>
          </a:p>
          <a:p>
            <a:pPr marL="342900" indent="-342900" algn="l">
              <a:buFont typeface="Arial" panose="020B0604020202020204" pitchFamily="34" charset="0"/>
              <a:buChar char="•"/>
            </a:pPr>
            <a:r>
              <a:rPr lang="en-GB" dirty="0"/>
              <a:t>Maths </a:t>
            </a:r>
          </a:p>
          <a:p>
            <a:pPr marL="342900" indent="-342900" algn="l">
              <a:buFont typeface="Arial" panose="020B0604020202020204" pitchFamily="34" charset="0"/>
              <a:buChar char="•"/>
            </a:pPr>
            <a:r>
              <a:rPr lang="en-GB" dirty="0"/>
              <a:t>Phonics</a:t>
            </a:r>
          </a:p>
          <a:p>
            <a:pPr algn="l"/>
            <a:endParaRPr lang="en-GB" dirty="0"/>
          </a:p>
          <a:p>
            <a:endParaRPr lang="en-GB" dirty="0"/>
          </a:p>
        </p:txBody>
      </p:sp>
    </p:spTree>
    <p:extLst>
      <p:ext uri="{BB962C8B-B14F-4D97-AF65-F5344CB8AC3E}">
        <p14:creationId xmlns:p14="http://schemas.microsoft.com/office/powerpoint/2010/main" val="2865131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5558" y="1151674"/>
            <a:ext cx="9144000" cy="3248710"/>
          </a:xfrm>
        </p:spPr>
        <p:txBody>
          <a:bodyPr>
            <a:normAutofit fontScale="90000"/>
          </a:bodyPr>
          <a:lstStyle/>
          <a:p>
            <a:r>
              <a:rPr lang="en-GB" sz="4000" b="1" u="sng" dirty="0">
                <a:latin typeface="+mn-lt"/>
              </a:rPr>
              <a:t>Religious Education in Year 1</a:t>
            </a:r>
            <a:br>
              <a:rPr lang="en-GB" sz="4000" b="1" u="sng" dirty="0">
                <a:latin typeface="+mn-lt"/>
              </a:rPr>
            </a:br>
            <a:r>
              <a:rPr lang="en-GB" sz="4000" b="1" u="sng" dirty="0">
                <a:latin typeface="+mn-lt"/>
              </a:rPr>
              <a:t/>
            </a:r>
            <a:br>
              <a:rPr lang="en-GB" sz="4000" b="1" u="sng" dirty="0">
                <a:latin typeface="+mn-lt"/>
              </a:rPr>
            </a:br>
            <a:r>
              <a:rPr lang="en-GB" b="1" u="sng" dirty="0">
                <a:latin typeface="+mn-lt"/>
              </a:rPr>
              <a:t/>
            </a:r>
            <a:br>
              <a:rPr lang="en-GB" b="1" u="sng" dirty="0">
                <a:latin typeface="+mn-lt"/>
              </a:rPr>
            </a:br>
            <a:r>
              <a:rPr lang="en-GB" sz="3200" dirty="0">
                <a:latin typeface="+mn-lt"/>
              </a:rPr>
              <a:t/>
            </a:r>
            <a:br>
              <a:rPr lang="en-GB" sz="3200" dirty="0">
                <a:latin typeface="+mn-lt"/>
              </a:rPr>
            </a:br>
            <a:r>
              <a:rPr lang="en-GB" b="1" u="sng" dirty="0">
                <a:latin typeface="+mn-lt"/>
              </a:rPr>
              <a:t/>
            </a:r>
            <a:br>
              <a:rPr lang="en-GB" b="1" u="sng" dirty="0">
                <a:latin typeface="+mn-lt"/>
              </a:rPr>
            </a:br>
            <a:endParaRPr lang="en-GB" b="1" u="sng" dirty="0">
              <a:latin typeface="+mn-lt"/>
            </a:endParaRPr>
          </a:p>
        </p:txBody>
      </p:sp>
      <p:sp>
        <p:nvSpPr>
          <p:cNvPr id="5" name="Rectangle 4"/>
          <p:cNvSpPr/>
          <p:nvPr/>
        </p:nvSpPr>
        <p:spPr>
          <a:xfrm>
            <a:off x="638978" y="517793"/>
            <a:ext cx="11016868" cy="586097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Users\User\Pictures\Logos\School logo -colour.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144" y="549520"/>
            <a:ext cx="1123414" cy="1145687"/>
          </a:xfrm>
          <a:prstGeom prst="rect">
            <a:avLst/>
          </a:prstGeom>
          <a:noFill/>
          <a:ln>
            <a:noFill/>
          </a:ln>
        </p:spPr>
      </p:pic>
      <p:pic>
        <p:nvPicPr>
          <p:cNvPr id="7" name="Picture 2" descr="Image result for child's praying han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93624" y="4362768"/>
            <a:ext cx="1511979" cy="134299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817668" y="1212414"/>
            <a:ext cx="8824056" cy="5262979"/>
          </a:xfrm>
          <a:prstGeom prst="rect">
            <a:avLst/>
          </a:prstGeom>
        </p:spPr>
        <p:txBody>
          <a:bodyPr wrap="square">
            <a:spAutoFit/>
          </a:bodyPr>
          <a:lstStyle/>
          <a:p>
            <a:r>
              <a:rPr lang="en-GB" sz="2400" dirty="0"/>
              <a:t>In RE we will be following a curriculum called ‘Come and See’. We will be focusing on:</a:t>
            </a:r>
          </a:p>
          <a:p>
            <a:pPr marL="457200" indent="-457200">
              <a:buFont typeface="+mj-lt"/>
              <a:buAutoNum type="arabicPeriod"/>
            </a:pPr>
            <a:r>
              <a:rPr lang="en-GB" sz="2400" u="sng" dirty="0"/>
              <a:t>Family </a:t>
            </a:r>
          </a:p>
          <a:p>
            <a:pPr marL="457200" indent="-457200">
              <a:buFont typeface="+mj-lt"/>
              <a:buAutoNum type="arabicPeriod"/>
            </a:pPr>
            <a:r>
              <a:rPr lang="en-GB" sz="2400" u="sng" dirty="0"/>
              <a:t>Belonging</a:t>
            </a:r>
          </a:p>
          <a:p>
            <a:pPr marL="457200" indent="-457200">
              <a:buFont typeface="+mj-lt"/>
              <a:buAutoNum type="arabicPeriod"/>
            </a:pPr>
            <a:r>
              <a:rPr lang="en-GB" sz="2400" u="sng" dirty="0"/>
              <a:t>Loving</a:t>
            </a:r>
            <a:r>
              <a:rPr lang="en-GB" sz="2400" dirty="0"/>
              <a:t> – Waiting </a:t>
            </a:r>
            <a:endParaRPr lang="en-GB" sz="2400" u="sng" dirty="0"/>
          </a:p>
          <a:p>
            <a:pPr marL="457200" indent="-457200">
              <a:buFont typeface="+mj-lt"/>
              <a:buAutoNum type="arabicPeriod"/>
            </a:pPr>
            <a:r>
              <a:rPr lang="en-GB" sz="2400" u="sng" dirty="0"/>
              <a:t>Community</a:t>
            </a:r>
            <a:r>
              <a:rPr lang="en-GB" sz="2400" dirty="0"/>
              <a:t> – Special people</a:t>
            </a:r>
            <a:endParaRPr lang="en-GB" sz="2400" u="sng" dirty="0"/>
          </a:p>
          <a:p>
            <a:pPr marL="457200" indent="-457200">
              <a:buFont typeface="+mj-lt"/>
              <a:buAutoNum type="arabicPeriod"/>
            </a:pPr>
            <a:r>
              <a:rPr lang="en-GB" sz="2400" u="sng" dirty="0"/>
              <a:t>Relating</a:t>
            </a:r>
            <a:r>
              <a:rPr lang="en-GB" sz="2400" dirty="0"/>
              <a:t> - Meals</a:t>
            </a:r>
            <a:endParaRPr lang="en-GB" sz="2400" u="sng" dirty="0"/>
          </a:p>
          <a:p>
            <a:pPr marL="457200" indent="-457200">
              <a:buFont typeface="+mj-lt"/>
              <a:buAutoNum type="arabicPeriod"/>
            </a:pPr>
            <a:r>
              <a:rPr lang="en-GB" sz="2400" u="sng" dirty="0"/>
              <a:t>Giving </a:t>
            </a:r>
            <a:r>
              <a:rPr lang="en-GB" sz="2400" dirty="0"/>
              <a:t>- Change</a:t>
            </a:r>
            <a:endParaRPr lang="en-GB" sz="2400" u="sng" dirty="0"/>
          </a:p>
          <a:p>
            <a:pPr marL="457200" indent="-457200">
              <a:buFont typeface="+mj-lt"/>
              <a:buAutoNum type="arabicPeriod"/>
            </a:pPr>
            <a:r>
              <a:rPr lang="en-GB" sz="2400" u="sng" dirty="0"/>
              <a:t>Serving </a:t>
            </a:r>
            <a:r>
              <a:rPr lang="en-GB" sz="2400" dirty="0"/>
              <a:t>– Holidays</a:t>
            </a:r>
          </a:p>
          <a:p>
            <a:pPr marL="457200" indent="-457200">
              <a:buFont typeface="+mj-lt"/>
              <a:buAutoNum type="arabicPeriod"/>
            </a:pPr>
            <a:r>
              <a:rPr lang="en-GB" sz="2400" u="sng" dirty="0"/>
              <a:t>Inter-rating</a:t>
            </a:r>
            <a:r>
              <a:rPr lang="en-GB" sz="2400" dirty="0"/>
              <a:t> - Rules</a:t>
            </a:r>
            <a:endParaRPr lang="en-GB" sz="2400" u="sng" dirty="0"/>
          </a:p>
          <a:p>
            <a:pPr marL="457200" indent="-457200">
              <a:buFont typeface="+mj-lt"/>
              <a:buAutoNum type="arabicPeriod"/>
            </a:pPr>
            <a:r>
              <a:rPr lang="en-GB" sz="2400" u="sng" dirty="0"/>
              <a:t>World </a:t>
            </a:r>
            <a:r>
              <a:rPr lang="en-GB" sz="2400" dirty="0"/>
              <a:t> - Neighbours</a:t>
            </a:r>
          </a:p>
          <a:p>
            <a:r>
              <a:rPr lang="en-GB" sz="2400" dirty="0"/>
              <a:t>We will be using and referring to biblical passages, analysing the </a:t>
            </a:r>
          </a:p>
          <a:p>
            <a:r>
              <a:rPr lang="en-GB" sz="2400" dirty="0" err="1" smtClean="0"/>
              <a:t>preachings</a:t>
            </a:r>
            <a:r>
              <a:rPr lang="en-GB" sz="2400" dirty="0" smtClean="0"/>
              <a:t> </a:t>
            </a:r>
            <a:r>
              <a:rPr lang="en-GB" sz="2400" dirty="0"/>
              <a:t>and learning how we should follow in Jesus’ footsteps as Catholics.</a:t>
            </a:r>
          </a:p>
        </p:txBody>
      </p:sp>
      <p:pic>
        <p:nvPicPr>
          <p:cNvPr id="8" name="Picture 7" descr="http://www.comeandseere.co.uk/assets/img/logo.png">
            <a:hlinkClick r:id="rId5"/>
          </p:cNvPr>
          <p:cNvPicPr/>
          <p:nvPr/>
        </p:nvPicPr>
        <p:blipFill>
          <a:blip r:embed="rId6" r:link="rId7" cstate="print">
            <a:extLst>
              <a:ext uri="{28A0092B-C50C-407E-A947-70E740481C1C}">
                <a14:useLocalDpi xmlns:a14="http://schemas.microsoft.com/office/drawing/2010/main" val="0"/>
              </a:ext>
            </a:extLst>
          </a:blip>
          <a:srcRect/>
          <a:stretch>
            <a:fillRect/>
          </a:stretch>
        </p:blipFill>
        <p:spPr bwMode="auto">
          <a:xfrm>
            <a:off x="9616478" y="1879937"/>
            <a:ext cx="1889125" cy="1634974"/>
          </a:xfrm>
          <a:prstGeom prst="rect">
            <a:avLst/>
          </a:prstGeom>
          <a:noFill/>
        </p:spPr>
      </p:pic>
    </p:spTree>
    <p:extLst>
      <p:ext uri="{BB962C8B-B14F-4D97-AF65-F5344CB8AC3E}">
        <p14:creationId xmlns:p14="http://schemas.microsoft.com/office/powerpoint/2010/main" val="1011629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8061" y="4343"/>
            <a:ext cx="9144000" cy="1772699"/>
          </a:xfrm>
        </p:spPr>
        <p:txBody>
          <a:bodyPr>
            <a:normAutofit/>
          </a:bodyPr>
          <a:lstStyle/>
          <a:p>
            <a:r>
              <a:rPr lang="en-GB" sz="3600" b="1" u="sng" dirty="0">
                <a:latin typeface="+mn-lt"/>
              </a:rPr>
              <a:t>Literacy Year 1</a:t>
            </a:r>
            <a:br>
              <a:rPr lang="en-GB" sz="3600" b="1" u="sng" dirty="0">
                <a:latin typeface="+mn-lt"/>
              </a:rPr>
            </a:br>
            <a:endParaRPr lang="en-GB" sz="3600" b="1" u="sng" dirty="0">
              <a:latin typeface="+mn-lt"/>
            </a:endParaRPr>
          </a:p>
        </p:txBody>
      </p:sp>
      <p:sp>
        <p:nvSpPr>
          <p:cNvPr id="5" name="Rectangle 4"/>
          <p:cNvSpPr/>
          <p:nvPr/>
        </p:nvSpPr>
        <p:spPr>
          <a:xfrm>
            <a:off x="638978" y="517793"/>
            <a:ext cx="11016868" cy="586097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Users\User\Pictures\Logos\School logo -colour.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6273" y="574622"/>
            <a:ext cx="848406" cy="877861"/>
          </a:xfrm>
          <a:prstGeom prst="rect">
            <a:avLst/>
          </a:prstGeom>
          <a:noFill/>
          <a:ln>
            <a:noFill/>
          </a:ln>
        </p:spPr>
      </p:pic>
      <p:pic>
        <p:nvPicPr>
          <p:cNvPr id="7"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LineDrawing/>
                    </a14:imgEffect>
                  </a14:imgLayer>
                </a14:imgProps>
              </a:ext>
              <a:ext uri="{28A0092B-C50C-407E-A947-70E740481C1C}">
                <a14:useLocalDpi xmlns:a14="http://schemas.microsoft.com/office/drawing/2010/main" val="0"/>
              </a:ext>
            </a:extLst>
          </a:blip>
          <a:stretch>
            <a:fillRect/>
          </a:stretch>
        </p:blipFill>
        <p:spPr bwMode="auto">
          <a:xfrm>
            <a:off x="10341022" y="5519803"/>
            <a:ext cx="1850978" cy="1372413"/>
          </a:xfrm>
          <a:prstGeom prst="rect">
            <a:avLst/>
          </a:prstGeom>
          <a:noFill/>
          <a:effectLst>
            <a:glow rad="520700">
              <a:schemeClr val="bg2">
                <a:lumMod val="60000"/>
                <a:lumOff val="40000"/>
                <a:alpha val="98000"/>
              </a:schemeClr>
            </a:glow>
            <a:softEdge rad="1905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872500" y="1635527"/>
            <a:ext cx="4872013" cy="4832092"/>
          </a:xfrm>
          <a:prstGeom prst="rect">
            <a:avLst/>
          </a:prstGeom>
        </p:spPr>
        <p:txBody>
          <a:bodyPr wrap="square">
            <a:spAutoFit/>
          </a:bodyPr>
          <a:lstStyle/>
          <a:p>
            <a:r>
              <a:rPr lang="en-GB" sz="2800" dirty="0"/>
              <a:t>English will be focused on a different topic book each week. This books will help the children to discuss:</a:t>
            </a:r>
          </a:p>
          <a:p>
            <a:pPr marL="457200" indent="-457200">
              <a:buFont typeface="Arial" panose="020B0604020202020204" pitchFamily="34" charset="0"/>
              <a:buChar char="•"/>
            </a:pPr>
            <a:r>
              <a:rPr lang="en-GB" sz="2800" dirty="0"/>
              <a:t>Characters</a:t>
            </a:r>
          </a:p>
          <a:p>
            <a:pPr marL="457200" indent="-457200">
              <a:buFont typeface="Arial" panose="020B0604020202020204" pitchFamily="34" charset="0"/>
              <a:buChar char="•"/>
            </a:pPr>
            <a:r>
              <a:rPr lang="en-GB" sz="2800" dirty="0"/>
              <a:t>Settings</a:t>
            </a:r>
          </a:p>
          <a:p>
            <a:pPr marL="457200" indent="-457200">
              <a:buFont typeface="Arial" panose="020B0604020202020204" pitchFamily="34" charset="0"/>
              <a:buChar char="•"/>
            </a:pPr>
            <a:r>
              <a:rPr lang="en-GB" sz="2800" dirty="0"/>
              <a:t>Fiction/non-fiction</a:t>
            </a:r>
          </a:p>
          <a:p>
            <a:pPr marL="457200" indent="-457200">
              <a:buFont typeface="Arial" panose="020B0604020202020204" pitchFamily="34" charset="0"/>
              <a:buChar char="•"/>
            </a:pPr>
            <a:r>
              <a:rPr lang="en-GB" sz="2800" dirty="0"/>
              <a:t>Narrative </a:t>
            </a:r>
          </a:p>
          <a:p>
            <a:pPr marL="457200" indent="-457200">
              <a:buFont typeface="Arial" panose="020B0604020202020204" pitchFamily="34" charset="0"/>
              <a:buChar char="•"/>
            </a:pPr>
            <a:r>
              <a:rPr lang="en-GB" sz="2800" dirty="0"/>
              <a:t>Difference and similarities (historical and geographical)</a:t>
            </a:r>
          </a:p>
          <a:p>
            <a:endParaRPr lang="en-GB" sz="2800" dirty="0"/>
          </a:p>
        </p:txBody>
      </p:sp>
      <p:pic>
        <p:nvPicPr>
          <p:cNvPr id="8" name="Picture 7" descr="Image result for english book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00097" y="1045374"/>
            <a:ext cx="1593752" cy="1083711"/>
          </a:xfrm>
          <a:prstGeom prst="rect">
            <a:avLst/>
          </a:prstGeom>
          <a:noFill/>
          <a:ln>
            <a:noFill/>
          </a:ln>
        </p:spPr>
      </p:pic>
      <p:sp>
        <p:nvSpPr>
          <p:cNvPr id="9" name="Rectangle 8"/>
          <p:cNvSpPr/>
          <p:nvPr/>
        </p:nvSpPr>
        <p:spPr>
          <a:xfrm>
            <a:off x="5924960" y="1446415"/>
            <a:ext cx="4872013" cy="5262979"/>
          </a:xfrm>
          <a:prstGeom prst="rect">
            <a:avLst/>
          </a:prstGeom>
        </p:spPr>
        <p:txBody>
          <a:bodyPr wrap="square">
            <a:spAutoFit/>
          </a:bodyPr>
          <a:lstStyle/>
          <a:p>
            <a:r>
              <a:rPr lang="en-GB" sz="2800" b="1" dirty="0"/>
              <a:t>Non-fiction</a:t>
            </a:r>
          </a:p>
          <a:p>
            <a:pPr marL="457200" indent="-457200">
              <a:buFont typeface="Arial" panose="020B0604020202020204" pitchFamily="34" charset="0"/>
              <a:buChar char="•"/>
            </a:pPr>
            <a:r>
              <a:rPr lang="en-GB" sz="2800" dirty="0"/>
              <a:t>Recount – personal experience</a:t>
            </a:r>
          </a:p>
          <a:p>
            <a:pPr marL="457200" indent="-457200">
              <a:buFont typeface="Arial" panose="020B0604020202020204" pitchFamily="34" charset="0"/>
              <a:buChar char="•"/>
            </a:pPr>
            <a:r>
              <a:rPr lang="en-GB" sz="2800" dirty="0"/>
              <a:t>Non-chronological report</a:t>
            </a:r>
          </a:p>
          <a:p>
            <a:pPr marL="457200" indent="-457200">
              <a:buFont typeface="Arial" panose="020B0604020202020204" pitchFamily="34" charset="0"/>
              <a:buChar char="•"/>
            </a:pPr>
            <a:r>
              <a:rPr lang="en-GB" sz="2800" dirty="0"/>
              <a:t>Instructions</a:t>
            </a:r>
          </a:p>
          <a:p>
            <a:r>
              <a:rPr lang="en-GB" sz="2800" b="1" dirty="0"/>
              <a:t>Poetry</a:t>
            </a:r>
            <a:r>
              <a:rPr lang="en-GB" sz="2800" dirty="0"/>
              <a:t> </a:t>
            </a:r>
          </a:p>
          <a:p>
            <a:pPr marL="457200" indent="-457200">
              <a:buFont typeface="Arial" panose="020B0604020202020204" pitchFamily="34" charset="0"/>
              <a:buChar char="•"/>
            </a:pPr>
            <a:r>
              <a:rPr lang="en-GB" sz="2800" dirty="0"/>
              <a:t>Rhyming couplets</a:t>
            </a:r>
          </a:p>
          <a:p>
            <a:pPr marL="457200" indent="-457200">
              <a:buFont typeface="Arial" panose="020B0604020202020204" pitchFamily="34" charset="0"/>
              <a:buChar char="•"/>
            </a:pPr>
            <a:r>
              <a:rPr lang="en-GB" sz="2800" dirty="0"/>
              <a:t>Acrostic </a:t>
            </a:r>
          </a:p>
          <a:p>
            <a:pPr marL="457200" indent="-457200">
              <a:buFont typeface="Arial" panose="020B0604020202020204" pitchFamily="34" charset="0"/>
              <a:buChar char="•"/>
            </a:pPr>
            <a:r>
              <a:rPr lang="en-GB" sz="2800" dirty="0"/>
              <a:t>Fiction </a:t>
            </a:r>
          </a:p>
          <a:p>
            <a:pPr marL="457200" indent="-457200">
              <a:buFont typeface="Arial" panose="020B0604020202020204" pitchFamily="34" charset="0"/>
              <a:buChar char="•"/>
            </a:pPr>
            <a:r>
              <a:rPr lang="en-GB" sz="2800" dirty="0"/>
              <a:t>Fantasy: dragons, dinosaurs</a:t>
            </a:r>
          </a:p>
          <a:p>
            <a:pPr marL="457200" indent="-457200">
              <a:buFont typeface="Arial" panose="020B0604020202020204" pitchFamily="34" charset="0"/>
              <a:buChar char="•"/>
            </a:pPr>
            <a:r>
              <a:rPr lang="en-GB" sz="2800" dirty="0"/>
              <a:t>Realistic</a:t>
            </a:r>
          </a:p>
          <a:p>
            <a:endParaRPr lang="en-GB" sz="2800" dirty="0"/>
          </a:p>
        </p:txBody>
      </p:sp>
    </p:spTree>
    <p:extLst>
      <p:ext uri="{BB962C8B-B14F-4D97-AF65-F5344CB8AC3E}">
        <p14:creationId xmlns:p14="http://schemas.microsoft.com/office/powerpoint/2010/main" val="138407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05218" y="3138264"/>
            <a:ext cx="3836149" cy="2048555"/>
          </a:xfrm>
          <a:prstGeom prst="rect">
            <a:avLst/>
          </a:prstGeom>
        </p:spPr>
      </p:pic>
      <p:sp>
        <p:nvSpPr>
          <p:cNvPr id="3" name="Rectangle 2"/>
          <p:cNvSpPr/>
          <p:nvPr/>
        </p:nvSpPr>
        <p:spPr>
          <a:xfrm>
            <a:off x="4281928" y="872923"/>
            <a:ext cx="3140988" cy="646331"/>
          </a:xfrm>
          <a:prstGeom prst="rect">
            <a:avLst/>
          </a:prstGeom>
        </p:spPr>
        <p:txBody>
          <a:bodyPr wrap="none">
            <a:spAutoFit/>
          </a:bodyPr>
          <a:lstStyle/>
          <a:p>
            <a:r>
              <a:rPr lang="en-GB" sz="3600" b="1" u="sng" dirty="0"/>
              <a:t>Maths in Year 1</a:t>
            </a:r>
            <a:endParaRPr lang="en-GB" sz="3600" dirty="0"/>
          </a:p>
        </p:txBody>
      </p:sp>
      <p:sp>
        <p:nvSpPr>
          <p:cNvPr id="4" name="Rectangle 3"/>
          <p:cNvSpPr/>
          <p:nvPr/>
        </p:nvSpPr>
        <p:spPr>
          <a:xfrm>
            <a:off x="638978" y="517793"/>
            <a:ext cx="11016868" cy="586097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C:\Users\User\Pictures\Logos\School logo -colour.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2293" y="742603"/>
            <a:ext cx="1123414" cy="1145687"/>
          </a:xfrm>
          <a:prstGeom prst="rect">
            <a:avLst/>
          </a:prstGeom>
          <a:noFill/>
          <a:ln>
            <a:noFill/>
          </a:ln>
        </p:spPr>
      </p:pic>
      <p:sp>
        <p:nvSpPr>
          <p:cNvPr id="7" name="Content Placeholder 2"/>
          <p:cNvSpPr txBox="1">
            <a:spLocks/>
          </p:cNvSpPr>
          <p:nvPr/>
        </p:nvSpPr>
        <p:spPr>
          <a:xfrm>
            <a:off x="962293" y="1874384"/>
            <a:ext cx="8992708" cy="4504382"/>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40000"/>
              </a:lnSpc>
              <a:buNone/>
            </a:pPr>
            <a:r>
              <a:rPr lang="en-GB" sz="4400" dirty="0"/>
              <a:t>In maths we will be focusing on using concrete, pictorial and abstract resources to promote a deep understanding of different mathematic concepts.</a:t>
            </a:r>
          </a:p>
          <a:p>
            <a:pPr marL="0" indent="0">
              <a:buNone/>
            </a:pPr>
            <a:endParaRPr lang="en-GB" sz="4400" dirty="0"/>
          </a:p>
          <a:p>
            <a:pPr marL="0" indent="0">
              <a:buNone/>
            </a:pPr>
            <a:r>
              <a:rPr lang="en-GB" sz="4400" dirty="0"/>
              <a:t>The focus will be on:</a:t>
            </a:r>
          </a:p>
          <a:p>
            <a:pPr marL="457200" indent="-457200">
              <a:buFont typeface="+mj-lt"/>
              <a:buAutoNum type="arabicPeriod"/>
            </a:pPr>
            <a:r>
              <a:rPr lang="en-GB" sz="4400" dirty="0"/>
              <a:t>Place value </a:t>
            </a:r>
          </a:p>
          <a:p>
            <a:pPr marL="457200" indent="-457200">
              <a:buFont typeface="+mj-lt"/>
              <a:buAutoNum type="arabicPeriod"/>
            </a:pPr>
            <a:r>
              <a:rPr lang="en-GB" sz="4400" dirty="0"/>
              <a:t>Addition and subtraction </a:t>
            </a:r>
          </a:p>
          <a:p>
            <a:pPr marL="457200" indent="-457200">
              <a:buFont typeface="+mj-lt"/>
              <a:buAutoNum type="arabicPeriod"/>
            </a:pPr>
            <a:r>
              <a:rPr lang="en-GB" sz="4400" dirty="0"/>
              <a:t>Multiplication and division </a:t>
            </a:r>
          </a:p>
          <a:p>
            <a:pPr marL="457200" indent="-457200">
              <a:buFont typeface="+mj-lt"/>
              <a:buAutoNum type="arabicPeriod"/>
            </a:pPr>
            <a:r>
              <a:rPr lang="en-GB" sz="4400" dirty="0"/>
              <a:t>Geometry: shapes, position, direction</a:t>
            </a:r>
          </a:p>
          <a:p>
            <a:pPr marL="457200" indent="-457200">
              <a:buFont typeface="+mj-lt"/>
              <a:buAutoNum type="arabicPeriod"/>
            </a:pPr>
            <a:r>
              <a:rPr lang="en-GB" sz="4400" dirty="0"/>
              <a:t>Measurement: length, height, weight, volume, money, time </a:t>
            </a:r>
          </a:p>
          <a:p>
            <a:pPr marL="457200" indent="-457200">
              <a:buFont typeface="+mj-lt"/>
              <a:buAutoNum type="arabicPeriod"/>
            </a:pPr>
            <a:r>
              <a:rPr lang="en-GB" sz="4400" dirty="0"/>
              <a:t>Fractions </a:t>
            </a:r>
          </a:p>
          <a:p>
            <a:pPr>
              <a:buFontTx/>
              <a:buChar char="-"/>
            </a:pPr>
            <a:endParaRPr lang="en-GB" dirty="0"/>
          </a:p>
        </p:txBody>
      </p:sp>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10392982" y="684573"/>
            <a:ext cx="1048385" cy="1261745"/>
          </a:xfrm>
          <a:prstGeom prst="rect">
            <a:avLst/>
          </a:prstGeom>
        </p:spPr>
      </p:pic>
    </p:spTree>
    <p:extLst>
      <p:ext uri="{BB962C8B-B14F-4D97-AF65-F5344CB8AC3E}">
        <p14:creationId xmlns:p14="http://schemas.microsoft.com/office/powerpoint/2010/main" val="19078757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5410</TotalTime>
  <Words>1069</Words>
  <Application>Microsoft Office PowerPoint</Application>
  <PresentationFormat>Widescreen</PresentationFormat>
  <Paragraphs>120</Paragraphs>
  <Slides>20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XCCW Joined 12a</vt:lpstr>
      <vt:lpstr>Office Theme</vt:lpstr>
      <vt:lpstr>Welcome to Year 1</vt:lpstr>
      <vt:lpstr>School Mission Statement</vt:lpstr>
      <vt:lpstr>Class Prayer </vt:lpstr>
      <vt:lpstr> Class teacher -  Miss Peters Support staff – Ms Keeley, Mrs Moloney</vt:lpstr>
      <vt:lpstr>Class Timetable</vt:lpstr>
      <vt:lpstr>What we are doing in Class 1     </vt:lpstr>
      <vt:lpstr>Religious Education in Year 1     </vt:lpstr>
      <vt:lpstr>Literacy Year 1 </vt:lpstr>
      <vt:lpstr>PowerPoint Presentation</vt:lpstr>
      <vt:lpstr>PowerPoint Presentation</vt:lpstr>
      <vt:lpstr>End of Year 1 Expectations</vt:lpstr>
      <vt:lpstr>End of Year 1 Expectations</vt:lpstr>
      <vt:lpstr>PE in Reception Class  </vt:lpstr>
      <vt:lpstr>Enrichment Opportunities in Year 1 </vt:lpstr>
      <vt:lpstr>Behaviour in Year 1 </vt:lpstr>
      <vt:lpstr>Home Learning in Year 1</vt:lpstr>
      <vt:lpstr>Supporting your child at home in Year 1 </vt:lpstr>
      <vt:lpstr>Routines in Key Stage 1. </vt:lpstr>
      <vt:lpstr>Additional Information: </vt:lpstr>
      <vt:lpstr>Thank you for your time.  Any questions?</vt:lpstr>
    </vt:vector>
  </TitlesOfParts>
  <Company>SMPP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dc:title>
  <dc:creator>Louise Fleming</dc:creator>
  <cp:lastModifiedBy>Louise Fleming</cp:lastModifiedBy>
  <cp:revision>63</cp:revision>
  <dcterms:created xsi:type="dcterms:W3CDTF">2019-09-03T08:45:39Z</dcterms:created>
  <dcterms:modified xsi:type="dcterms:W3CDTF">2021-09-15T20:49:25Z</dcterms:modified>
</cp:coreProperties>
</file>